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
      <p:font typeface="Oxygen"/>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xygen-regular.fntdata"/><Relationship Id="rId50" Type="http://schemas.openxmlformats.org/officeDocument/2006/relationships/font" Target="fonts/Roboto-boldItalic.fntdata"/><Relationship Id="rId52" Type="http://schemas.openxmlformats.org/officeDocument/2006/relationships/font" Target="fonts/Oxygen-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aa1d90a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aa1d90a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48a23853b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48a23853b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48a23853b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48a23853b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48a23853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48a23853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48a23853b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48a23853b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48a23853b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48a23853b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48a23853b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48a23853b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48a23853b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48a23853b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48a23853b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48a23853b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48a23853b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48a23853b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48a23853b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48a23853b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84b858b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84b858b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248a23853b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248a23853b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48a23853b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48a23853b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48a23853b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48a23853b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248a23853b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248a23853b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48a23853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48a23853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48a23853b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48a23853b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48a23853b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248a23853b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48a23853b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48a23853b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48a23853b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48a23853b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48a23853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48a23853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48a23853b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48a23853b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48a23853b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48a23853b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48a23853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48a23853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48a23853b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48a23853b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48a23853b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48a23853b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48a23853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48a23853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248a23853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248a23853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248a23853b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248a23853b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48a23853b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48a23853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248a23853b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248a23853b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48a23853b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48a23853b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48a23853b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48a23853b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84b858b4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084b858b4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48a23853b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48a23853b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48a23853b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48a23853b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48a23853b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48a23853b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48a23853b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48a23853b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48a23853b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48a23853b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48a23853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48a23853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milan-museum.com/br/reservar-bilhetes.php" TargetMode="Externa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2986800" y="694075"/>
            <a:ext cx="5845500" cy="8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600"/>
              <a:t>“</a:t>
            </a:r>
            <a:r>
              <a:rPr b="1" lang="it" sz="2600"/>
              <a:t>A Última Ceia”, Leonardo da Vinci</a:t>
            </a:r>
            <a:endParaRPr b="1" sz="2600"/>
          </a:p>
        </p:txBody>
      </p:sp>
      <p:sp>
        <p:nvSpPr>
          <p:cNvPr id="55" name="Google Shape;55;p13"/>
          <p:cNvSpPr txBox="1"/>
          <p:nvPr>
            <p:ph idx="1" type="body"/>
          </p:nvPr>
        </p:nvSpPr>
        <p:spPr>
          <a:xfrm>
            <a:off x="2986800" y="2078625"/>
            <a:ext cx="5640300" cy="160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200"/>
              <a:t>Escolhi como tema do meu trabalho “A Última Ceia” de Leonardo Da Vinci porque quando vi o filme “O Código Da Vinci” de Dan Brown, suscitou-me algum interesse.</a:t>
            </a:r>
            <a:br>
              <a:rPr lang="it" sz="1200"/>
            </a:br>
            <a:r>
              <a:rPr lang="it" sz="1200"/>
              <a:t>“A Última Ceia” é uma das obras de arte mais apreciada pela comunidade cristã.</a:t>
            </a:r>
            <a:br>
              <a:rPr lang="it" sz="1200"/>
            </a:br>
            <a:r>
              <a:rPr lang="it" sz="1200"/>
              <a:t>Para quem gosta de teorias da conspiração/investigação aconselho a pesquisarem mais sobre os temas abordados neste trabalho.</a:t>
            </a:r>
            <a:br>
              <a:rPr lang="it" sz="1200"/>
            </a:br>
            <a:endParaRPr sz="1200"/>
          </a:p>
        </p:txBody>
      </p:sp>
      <p:sp>
        <p:nvSpPr>
          <p:cNvPr id="56" name="Google Shape;56;p13"/>
          <p:cNvSpPr txBox="1"/>
          <p:nvPr>
            <p:ph type="title"/>
          </p:nvPr>
        </p:nvSpPr>
        <p:spPr>
          <a:xfrm>
            <a:off x="311700" y="4366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900"/>
              <a:t>IPMaia, 17 de Abril de 2022</a:t>
            </a:r>
            <a:endParaRPr sz="1900"/>
          </a:p>
        </p:txBody>
      </p:sp>
      <p:sp>
        <p:nvSpPr>
          <p:cNvPr id="57" name="Google Shape;57;p13"/>
          <p:cNvSpPr txBox="1"/>
          <p:nvPr>
            <p:ph type="title"/>
          </p:nvPr>
        </p:nvSpPr>
        <p:spPr>
          <a:xfrm>
            <a:off x="311700" y="3897925"/>
            <a:ext cx="242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1700"/>
              <a:t>Raquel Allen</a:t>
            </a:r>
            <a:endParaRPr sz="1700"/>
          </a:p>
        </p:txBody>
      </p:sp>
      <p:pic>
        <p:nvPicPr>
          <p:cNvPr id="58" name="Google Shape;58;p13"/>
          <p:cNvPicPr preferRelativeResize="0"/>
          <p:nvPr/>
        </p:nvPicPr>
        <p:blipFill rotWithShape="1">
          <a:blip r:embed="rId3">
            <a:alphaModFix/>
          </a:blip>
          <a:srcRect b="16172" l="10505" r="9481" t="20950"/>
          <a:stretch/>
        </p:blipFill>
        <p:spPr>
          <a:xfrm>
            <a:off x="311700" y="198300"/>
            <a:ext cx="2423400" cy="952225"/>
          </a:xfrm>
          <a:prstGeom prst="rect">
            <a:avLst/>
          </a:prstGeom>
          <a:noFill/>
          <a:ln>
            <a:noFill/>
          </a:ln>
        </p:spPr>
      </p:pic>
      <p:pic>
        <p:nvPicPr>
          <p:cNvPr id="59" name="Google Shape;59;p13"/>
          <p:cNvPicPr preferRelativeResize="0"/>
          <p:nvPr/>
        </p:nvPicPr>
        <p:blipFill>
          <a:blip r:embed="rId4">
            <a:alphaModFix/>
          </a:blip>
          <a:stretch>
            <a:fillRect/>
          </a:stretch>
        </p:blipFill>
        <p:spPr>
          <a:xfrm>
            <a:off x="712738" y="1866075"/>
            <a:ext cx="1621321" cy="203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O que é “ A Última Ceia”?</a:t>
            </a:r>
            <a:endParaRPr b="1"/>
          </a:p>
        </p:txBody>
      </p:sp>
      <p:sp>
        <p:nvSpPr>
          <p:cNvPr id="120" name="Google Shape;120;p22"/>
          <p:cNvSpPr txBox="1"/>
          <p:nvPr>
            <p:ph idx="1" type="body"/>
          </p:nvPr>
        </p:nvSpPr>
        <p:spPr>
          <a:xfrm>
            <a:off x="216675" y="863550"/>
            <a:ext cx="3753600" cy="3983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it" sz="1300"/>
              <a:t>● “A Última Ceia” de Leonardo Da Vinci é uma pintura enorme de 4,60 metros de altura e 8,80 metros de largura, foi realizada com têmpera e óleo sobre um preparo em gesso, ao contrário da técnica de afresco normalmente utilizada naquela época.</a:t>
            </a:r>
            <a:endParaRPr sz="1300"/>
          </a:p>
          <a:p>
            <a:pPr indent="0" lvl="0" marL="0" marR="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rPr lang="it" sz="1300"/>
              <a:t>● Representa  uma grande mesa onde os apóstolos acompanham Jesus durante sua última ceia, mais especificamente no momento em que Jesus afirmou que iria ser traído por um dos seus seguidores que ali estavam reunidos.</a:t>
            </a:r>
            <a:endParaRPr sz="1300"/>
          </a:p>
          <a:p>
            <a:pPr indent="0" lvl="0" marL="0" marR="0" rtl="0" algn="just">
              <a:lnSpc>
                <a:spcPct val="115000"/>
              </a:lnSpc>
              <a:spcBef>
                <a:spcPts val="0"/>
              </a:spcBef>
              <a:spcAft>
                <a:spcPts val="0"/>
              </a:spcAft>
              <a:buNone/>
            </a:pPr>
            <a:r>
              <a:t/>
            </a:r>
            <a:endParaRPr sz="1400">
              <a:solidFill>
                <a:schemeClr val="dk1"/>
              </a:solidFill>
            </a:endParaRPr>
          </a:p>
          <a:p>
            <a:pPr indent="0" lvl="0" marL="0" rtl="0" algn="l">
              <a:spcBef>
                <a:spcPts val="0"/>
              </a:spcBef>
              <a:spcAft>
                <a:spcPts val="1600"/>
              </a:spcAft>
              <a:buNone/>
            </a:pPr>
            <a:r>
              <a:t/>
            </a:r>
            <a:endParaRPr/>
          </a:p>
        </p:txBody>
      </p:sp>
      <p:pic>
        <p:nvPicPr>
          <p:cNvPr id="121" name="Google Shape;121;p22"/>
          <p:cNvPicPr preferRelativeResize="0"/>
          <p:nvPr/>
        </p:nvPicPr>
        <p:blipFill>
          <a:blip r:embed="rId3">
            <a:alphaModFix/>
          </a:blip>
          <a:stretch>
            <a:fillRect/>
          </a:stretch>
        </p:blipFill>
        <p:spPr>
          <a:xfrm>
            <a:off x="4101575" y="1043400"/>
            <a:ext cx="4912750" cy="3275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O que é “ A Última Ceia”?</a:t>
            </a:r>
            <a:endParaRPr b="1"/>
          </a:p>
        </p:txBody>
      </p:sp>
      <p:sp>
        <p:nvSpPr>
          <p:cNvPr id="127" name="Google Shape;127;p23"/>
          <p:cNvSpPr txBox="1"/>
          <p:nvPr>
            <p:ph idx="1" type="body"/>
          </p:nvPr>
        </p:nvSpPr>
        <p:spPr>
          <a:xfrm>
            <a:off x="216675" y="1016700"/>
            <a:ext cx="3138600" cy="35040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it" sz="1300"/>
              <a:t>● ”A Última Ceia” de Leonardo encontra-se em posição original, na parede da sala de almoço do antigo convento dominicano, ao lado da Igreja de Santa Maria delle Grazie, exatamente no refeitório do convento e é uma das obras mais famosas e conhecidas do mundo.</a:t>
            </a:r>
            <a:endParaRPr sz="1400">
              <a:solidFill>
                <a:schemeClr val="dk1"/>
              </a:solidFill>
            </a:endParaRPr>
          </a:p>
          <a:p>
            <a:pPr indent="0" lvl="0" marL="0" rtl="0" algn="l">
              <a:spcBef>
                <a:spcPts val="0"/>
              </a:spcBef>
              <a:spcAft>
                <a:spcPts val="1600"/>
              </a:spcAft>
              <a:buNone/>
            </a:pPr>
            <a:r>
              <a:t/>
            </a:r>
            <a:endParaRPr/>
          </a:p>
        </p:txBody>
      </p:sp>
      <p:pic>
        <p:nvPicPr>
          <p:cNvPr id="128" name="Google Shape;128;p23"/>
          <p:cNvPicPr preferRelativeResize="0"/>
          <p:nvPr/>
        </p:nvPicPr>
        <p:blipFill>
          <a:blip r:embed="rId3">
            <a:alphaModFix/>
          </a:blip>
          <a:stretch>
            <a:fillRect/>
          </a:stretch>
        </p:blipFill>
        <p:spPr>
          <a:xfrm>
            <a:off x="3700025" y="1039325"/>
            <a:ext cx="5201124" cy="3458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88625" y="595925"/>
            <a:ext cx="8121264" cy="4547575"/>
          </a:xfrm>
          <a:prstGeom prst="rect">
            <a:avLst/>
          </a:prstGeom>
          <a:noFill/>
          <a:ln>
            <a:noFill/>
          </a:ln>
        </p:spPr>
      </p:pic>
      <p:sp>
        <p:nvSpPr>
          <p:cNvPr id="134" name="Google Shape;134;p24"/>
          <p:cNvSpPr txBox="1"/>
          <p:nvPr>
            <p:ph type="title"/>
          </p:nvPr>
        </p:nvSpPr>
        <p:spPr>
          <a:xfrm>
            <a:off x="88625" y="2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135" name="Google Shape;135;p24"/>
          <p:cNvPicPr preferRelativeResize="0"/>
          <p:nvPr/>
        </p:nvPicPr>
        <p:blipFill>
          <a:blip r:embed="rId4">
            <a:alphaModFix/>
          </a:blip>
          <a:stretch>
            <a:fillRect/>
          </a:stretch>
        </p:blipFill>
        <p:spPr>
          <a:xfrm>
            <a:off x="2733025" y="3221675"/>
            <a:ext cx="1975950" cy="65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sp>
        <p:nvSpPr>
          <p:cNvPr id="141" name="Google Shape;141;p25"/>
          <p:cNvSpPr txBox="1"/>
          <p:nvPr>
            <p:ph idx="1" type="body"/>
          </p:nvPr>
        </p:nvSpPr>
        <p:spPr>
          <a:xfrm>
            <a:off x="271950" y="819750"/>
            <a:ext cx="4004400" cy="3995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it" sz="1300"/>
              <a:t>● </a:t>
            </a:r>
            <a:r>
              <a:rPr b="1" lang="it" sz="1300"/>
              <a:t>Localização</a:t>
            </a:r>
            <a:r>
              <a:rPr lang="it" sz="1300"/>
              <a:t>– A obra fica dentro do convento da igreja Santa Maria delle Grazie, em Milão (Itália). A igreja e o museu foram declarados Património Mundial da Unesco.</a:t>
            </a:r>
            <a:endParaRPr sz="1300"/>
          </a:p>
          <a:p>
            <a:pPr indent="0" lvl="0" marL="0" rtl="0" algn="just">
              <a:lnSpc>
                <a:spcPct val="115000"/>
              </a:lnSpc>
              <a:spcBef>
                <a:spcPts val="0"/>
              </a:spcBef>
              <a:spcAft>
                <a:spcPts val="0"/>
              </a:spcAft>
              <a:buClr>
                <a:schemeClr val="dk1"/>
              </a:buClr>
              <a:buSzPts val="1100"/>
              <a:buFont typeface="Arial"/>
              <a:buNone/>
            </a:pPr>
            <a:r>
              <a:t/>
            </a:r>
            <a:endParaRPr sz="1300"/>
          </a:p>
          <a:p>
            <a:pPr indent="0" lvl="0" marL="0" rtl="0" algn="just">
              <a:lnSpc>
                <a:spcPct val="115000"/>
              </a:lnSpc>
              <a:spcBef>
                <a:spcPts val="0"/>
              </a:spcBef>
              <a:spcAft>
                <a:spcPts val="0"/>
              </a:spcAft>
              <a:buClr>
                <a:schemeClr val="dk1"/>
              </a:buClr>
              <a:buSzPts val="1100"/>
              <a:buFont typeface="Arial"/>
              <a:buNone/>
            </a:pPr>
            <a:r>
              <a:rPr lang="it" sz="1300"/>
              <a:t>● </a:t>
            </a:r>
            <a:r>
              <a:rPr b="1" lang="it" sz="1300"/>
              <a:t>Danos na obra</a:t>
            </a:r>
            <a:r>
              <a:rPr lang="it" sz="1300"/>
              <a:t> –  Durante a Revolução Francesa, as tropas de Napoleão usaram a parede do refeitório para tiro ao alvo e durante a Segunda Guerra Mundial, em 1943, os bombardeios destruíram o telhado da antiga sala de almoço do convento dominicano, deixando o quadro exposto ao céu aberto por vários anos.</a:t>
            </a:r>
            <a:endParaRPr sz="1300"/>
          </a:p>
          <a:p>
            <a:pPr indent="0" lvl="0" marL="0" rtl="0" algn="just">
              <a:lnSpc>
                <a:spcPct val="115000"/>
              </a:lnSpc>
              <a:spcBef>
                <a:spcPts val="0"/>
              </a:spcBef>
              <a:spcAft>
                <a:spcPts val="0"/>
              </a:spcAft>
              <a:buNone/>
            </a:pPr>
            <a:r>
              <a:t/>
            </a:r>
            <a:endParaRPr sz="1300"/>
          </a:p>
          <a:p>
            <a:pPr indent="0" lvl="0" marL="0" rtl="0" algn="just">
              <a:lnSpc>
                <a:spcPct val="115000"/>
              </a:lnSpc>
              <a:spcBef>
                <a:spcPts val="0"/>
              </a:spcBef>
              <a:spcAft>
                <a:spcPts val="0"/>
              </a:spcAft>
              <a:buClr>
                <a:schemeClr val="dk1"/>
              </a:buClr>
              <a:buSzPts val="1100"/>
              <a:buFont typeface="Arial"/>
              <a:buNone/>
            </a:pPr>
            <a:r>
              <a:rPr lang="it" sz="1300"/>
              <a:t>● </a:t>
            </a:r>
            <a:r>
              <a:rPr b="1" lang="it" sz="1300"/>
              <a:t>Dimensão da Obra</a:t>
            </a:r>
            <a:r>
              <a:rPr lang="it" sz="1300"/>
              <a:t> – “A Última Ceia” mede cerca de 4,6 metros de altura por 8,8 metros de comprimento.</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a:p>
        </p:txBody>
      </p:sp>
      <p:pic>
        <p:nvPicPr>
          <p:cNvPr id="142" name="Google Shape;142;p25"/>
          <p:cNvPicPr preferRelativeResize="0"/>
          <p:nvPr/>
        </p:nvPicPr>
        <p:blipFill>
          <a:blip r:embed="rId3">
            <a:alphaModFix/>
          </a:blip>
          <a:stretch>
            <a:fillRect/>
          </a:stretch>
        </p:blipFill>
        <p:spPr>
          <a:xfrm>
            <a:off x="4371375" y="1173575"/>
            <a:ext cx="4654476" cy="279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sp>
        <p:nvSpPr>
          <p:cNvPr id="148" name="Google Shape;148;p26"/>
          <p:cNvSpPr txBox="1"/>
          <p:nvPr>
            <p:ph idx="1" type="body"/>
          </p:nvPr>
        </p:nvSpPr>
        <p:spPr>
          <a:xfrm>
            <a:off x="271950" y="819750"/>
            <a:ext cx="3898800" cy="1752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t>● </a:t>
            </a:r>
            <a:r>
              <a:rPr b="1" lang="it" sz="1300"/>
              <a:t>Simbologia</a:t>
            </a:r>
            <a:r>
              <a:rPr lang="it" sz="1300"/>
              <a:t> –  “A Última Ceia” contém várias alusões ao número três. Na arte católica, três representa a divindade ou a Santíssima Trindade. Existem 3 janelas, os apóstolos estão em 3 grupos e Jesus tem uma forma triangular.</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149" name="Google Shape;149;p26"/>
          <p:cNvSpPr txBox="1"/>
          <p:nvPr>
            <p:ph idx="1" type="body"/>
          </p:nvPr>
        </p:nvSpPr>
        <p:spPr>
          <a:xfrm>
            <a:off x="4246813" y="3652150"/>
            <a:ext cx="4897200" cy="137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t>● </a:t>
            </a:r>
            <a:r>
              <a:rPr b="1" lang="it" sz="1300"/>
              <a:t>Grande importância religiosa</a:t>
            </a:r>
            <a:r>
              <a:rPr lang="it" sz="1300"/>
              <a:t>– “A Última Ceia” foi a refeição que Jesus teve com seus apóstolos em Jerusalém antes de ser capturado e crucificado. A pintura é uma referência para todos os cristãos. Leonardo da Vinci captura o instante quando Jesus revela que um de seus amigos o </a:t>
            </a:r>
            <a:r>
              <a:rPr lang="it" sz="1300"/>
              <a:t>traiu</a:t>
            </a:r>
            <a:r>
              <a:rPr lang="it" sz="1300"/>
              <a:t> (Judas).</a:t>
            </a:r>
            <a:endParaRPr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150" name="Google Shape;150;p26"/>
          <p:cNvPicPr preferRelativeResize="0"/>
          <p:nvPr/>
        </p:nvPicPr>
        <p:blipFill>
          <a:blip r:embed="rId3">
            <a:alphaModFix/>
          </a:blip>
          <a:stretch>
            <a:fillRect/>
          </a:stretch>
        </p:blipFill>
        <p:spPr>
          <a:xfrm>
            <a:off x="271950" y="2428500"/>
            <a:ext cx="3597869" cy="2266950"/>
          </a:xfrm>
          <a:prstGeom prst="rect">
            <a:avLst/>
          </a:prstGeom>
          <a:noFill/>
          <a:ln>
            <a:noFill/>
          </a:ln>
        </p:spPr>
      </p:pic>
      <p:pic>
        <p:nvPicPr>
          <p:cNvPr id="151" name="Google Shape;151;p26"/>
          <p:cNvPicPr preferRelativeResize="0"/>
          <p:nvPr/>
        </p:nvPicPr>
        <p:blipFill>
          <a:blip r:embed="rId4">
            <a:alphaModFix/>
          </a:blip>
          <a:stretch>
            <a:fillRect/>
          </a:stretch>
        </p:blipFill>
        <p:spPr>
          <a:xfrm>
            <a:off x="4543663" y="927250"/>
            <a:ext cx="4303475" cy="2409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sp>
        <p:nvSpPr>
          <p:cNvPr id="157" name="Google Shape;157;p27"/>
          <p:cNvSpPr txBox="1"/>
          <p:nvPr>
            <p:ph idx="1" type="body"/>
          </p:nvPr>
        </p:nvSpPr>
        <p:spPr>
          <a:xfrm>
            <a:off x="271950" y="819750"/>
            <a:ext cx="4004400" cy="3995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it" sz="1300"/>
              <a:t>● </a:t>
            </a:r>
            <a:r>
              <a:rPr b="1" lang="it" sz="1300"/>
              <a:t>Nova técnica usada</a:t>
            </a:r>
            <a:r>
              <a:rPr lang="it" sz="1300"/>
              <a:t>- Para a realização desta pintura, Leonardo não optou pela tradicional técnica de afresco mais comum (de têmpera de ovo sobre reboco húmido) mas antes decidiu experimentar com um ligante à base de óleo sobre gesso seco. Esta escolha talvez se deva ao fato de ele querer dar um aspecto específico à pintura. Mas também pode ter sido uma escolha influenciada pelo fato do pintor não dominar a técnica de afresco, assim como o fato de o óleo permitir pintar em camadas e assim repensar a obra enquanto se realizava.</a:t>
            </a:r>
            <a:endParaRPr sz="1300"/>
          </a:p>
          <a:p>
            <a:pPr indent="0" lvl="0" marL="0" marR="0" rtl="0" algn="just">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it" sz="1300"/>
              <a:t>● </a:t>
            </a:r>
            <a:r>
              <a:rPr b="1" lang="it" sz="1300"/>
              <a:t>Parede descascada</a:t>
            </a:r>
            <a:r>
              <a:rPr lang="it" sz="1300"/>
              <a:t>- A técnica parecia genial dado que foi algo totalmente novo para a época mas contudo ao fim de 20 anos a obra já se encontrava em grande estado deterioração.  </a:t>
            </a:r>
            <a:endParaRPr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158" name="Google Shape;158;p27"/>
          <p:cNvPicPr preferRelativeResize="0"/>
          <p:nvPr/>
        </p:nvPicPr>
        <p:blipFill>
          <a:blip r:embed="rId3">
            <a:alphaModFix/>
          </a:blip>
          <a:stretch>
            <a:fillRect/>
          </a:stretch>
        </p:blipFill>
        <p:spPr>
          <a:xfrm>
            <a:off x="4745550" y="819750"/>
            <a:ext cx="3691025" cy="2052750"/>
          </a:xfrm>
          <a:prstGeom prst="rect">
            <a:avLst/>
          </a:prstGeom>
          <a:noFill/>
          <a:ln>
            <a:noFill/>
          </a:ln>
        </p:spPr>
      </p:pic>
      <p:pic>
        <p:nvPicPr>
          <p:cNvPr id="159" name="Google Shape;159;p27"/>
          <p:cNvPicPr preferRelativeResize="0"/>
          <p:nvPr/>
        </p:nvPicPr>
        <p:blipFill>
          <a:blip r:embed="rId4">
            <a:alphaModFix/>
          </a:blip>
          <a:stretch>
            <a:fillRect/>
          </a:stretch>
        </p:blipFill>
        <p:spPr>
          <a:xfrm>
            <a:off x="4745550" y="2993225"/>
            <a:ext cx="3691025" cy="20576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sp>
        <p:nvSpPr>
          <p:cNvPr id="165" name="Google Shape;165;p28"/>
          <p:cNvSpPr txBox="1"/>
          <p:nvPr>
            <p:ph idx="1" type="body"/>
          </p:nvPr>
        </p:nvSpPr>
        <p:spPr>
          <a:xfrm>
            <a:off x="261375" y="809200"/>
            <a:ext cx="3814200" cy="3995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it" sz="1300"/>
              <a:t>● </a:t>
            </a:r>
            <a:r>
              <a:rPr b="1" lang="it" sz="1300"/>
              <a:t>Restaurações</a:t>
            </a:r>
            <a:r>
              <a:rPr lang="it" sz="1300"/>
              <a:t>- A obra foi restaurada diversas vezes,o  primeiro restauro aconteceu em 1726 e o mais longo restauro e último até à data foi o de 1999 que, em vez de tentar restaurar apenas a obra, foi feito um trabalho para conter a deterioração. Em 2019, foi feita a instalação  de um sistema de filtragem de ar para filtrar o ar fresco do refeitório de forma controlar o seu microclima e prevenir a posição deterioração da obra.</a:t>
            </a:r>
            <a:endParaRPr sz="1300"/>
          </a:p>
          <a:p>
            <a:pPr indent="0" lvl="0" marL="0" rtl="0" algn="l">
              <a:lnSpc>
                <a:spcPct val="115000"/>
              </a:lnSpc>
              <a:spcBef>
                <a:spcPts val="0"/>
              </a:spcBef>
              <a:spcAft>
                <a:spcPts val="0"/>
              </a:spcAft>
              <a:buClr>
                <a:schemeClr val="dk1"/>
              </a:buClr>
              <a:buSzPts val="1100"/>
              <a:buFont typeface="Arial"/>
              <a:buNone/>
            </a:pPr>
            <a:r>
              <a:t/>
            </a:r>
            <a:endParaRPr sz="13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166" name="Google Shape;166;p28"/>
          <p:cNvPicPr preferRelativeResize="0"/>
          <p:nvPr/>
        </p:nvPicPr>
        <p:blipFill>
          <a:blip r:embed="rId3">
            <a:alphaModFix/>
          </a:blip>
          <a:stretch>
            <a:fillRect/>
          </a:stretch>
        </p:blipFill>
        <p:spPr>
          <a:xfrm>
            <a:off x="6383975" y="2413975"/>
            <a:ext cx="2591100" cy="2591075"/>
          </a:xfrm>
          <a:prstGeom prst="rect">
            <a:avLst/>
          </a:prstGeom>
          <a:noFill/>
          <a:ln>
            <a:noFill/>
          </a:ln>
        </p:spPr>
      </p:pic>
      <p:pic>
        <p:nvPicPr>
          <p:cNvPr id="167" name="Google Shape;167;p28"/>
          <p:cNvPicPr preferRelativeResize="0"/>
          <p:nvPr/>
        </p:nvPicPr>
        <p:blipFill>
          <a:blip r:embed="rId4">
            <a:alphaModFix/>
          </a:blip>
          <a:stretch>
            <a:fillRect/>
          </a:stretch>
        </p:blipFill>
        <p:spPr>
          <a:xfrm>
            <a:off x="4457000" y="974775"/>
            <a:ext cx="2661700" cy="215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sp>
        <p:nvSpPr>
          <p:cNvPr id="173" name="Google Shape;173;p29"/>
          <p:cNvSpPr txBox="1"/>
          <p:nvPr>
            <p:ph idx="1" type="body"/>
          </p:nvPr>
        </p:nvSpPr>
        <p:spPr>
          <a:xfrm>
            <a:off x="271950" y="819750"/>
            <a:ext cx="3951600" cy="399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t>●  </a:t>
            </a:r>
            <a:r>
              <a:rPr b="1" lang="it" sz="1300"/>
              <a:t>Réplicas</a:t>
            </a:r>
            <a:r>
              <a:rPr lang="it" sz="1300"/>
              <a:t>- “A Última Ceia” é a pintura mais copiada na história da humanidade, porém poucas são precisas. Uma delas foi produzida pelo próprio Leonardo na sua oficina a partir de uma encomenda feita por Luís XII, que queria ter sua própria “Última Ceia”.  Há também uma cópia em tamanho real de “A Última Ceia” na Royal Academy of Arts de Londres feita por um aluno de Da Vinci. Existem também réplicas feitos por outros pintores como Andrea Solari que está no Museu Leonardo da Vinci. Muitos outros pintores também fizeram suas interpretações a partir da obra de Leonardo da Vinci, entre os quais Salvador Dali, Andy Warhol, Susan Dorothea White e Vik Muniz, que chegou a fazer uma versão com calda de chocolate.</a:t>
            </a:r>
            <a:endParaRPr sz="13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174" name="Google Shape;174;p29"/>
          <p:cNvPicPr preferRelativeResize="0"/>
          <p:nvPr/>
        </p:nvPicPr>
        <p:blipFill>
          <a:blip r:embed="rId3">
            <a:alphaModFix/>
          </a:blip>
          <a:stretch>
            <a:fillRect/>
          </a:stretch>
        </p:blipFill>
        <p:spPr>
          <a:xfrm>
            <a:off x="4270375" y="1191225"/>
            <a:ext cx="4769024" cy="235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0"/>
          <p:cNvPicPr preferRelativeResize="0"/>
          <p:nvPr/>
        </p:nvPicPr>
        <p:blipFill>
          <a:blip r:embed="rId3">
            <a:alphaModFix/>
          </a:blip>
          <a:stretch>
            <a:fillRect/>
          </a:stretch>
        </p:blipFill>
        <p:spPr>
          <a:xfrm>
            <a:off x="390675" y="383450"/>
            <a:ext cx="8674350" cy="4488525"/>
          </a:xfrm>
          <a:prstGeom prst="rect">
            <a:avLst/>
          </a:prstGeom>
          <a:noFill/>
          <a:ln>
            <a:noFill/>
          </a:ln>
        </p:spPr>
      </p:pic>
      <p:sp>
        <p:nvSpPr>
          <p:cNvPr id="180" name="Google Shape;180;p30"/>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181" name="Google Shape;181;p30"/>
          <p:cNvPicPr preferRelativeResize="0"/>
          <p:nvPr/>
        </p:nvPicPr>
        <p:blipFill>
          <a:blip r:embed="rId4">
            <a:alphaModFix/>
          </a:blip>
          <a:stretch>
            <a:fillRect/>
          </a:stretch>
        </p:blipFill>
        <p:spPr>
          <a:xfrm>
            <a:off x="4169063" y="3959600"/>
            <a:ext cx="2039975" cy="674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Noticias sobre o restauro de 1999</a:t>
            </a:r>
            <a:endParaRPr b="1" sz="2500">
              <a:solidFill>
                <a:srgbClr val="B7B7B7"/>
              </a:solidFill>
            </a:endParaRPr>
          </a:p>
        </p:txBody>
      </p:sp>
      <p:sp>
        <p:nvSpPr>
          <p:cNvPr id="187" name="Google Shape;187;p31"/>
          <p:cNvSpPr txBox="1"/>
          <p:nvPr>
            <p:ph idx="1" type="body"/>
          </p:nvPr>
        </p:nvSpPr>
        <p:spPr>
          <a:xfrm>
            <a:off x="374400" y="1742800"/>
            <a:ext cx="3276000" cy="273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t>●  </a:t>
            </a:r>
            <a:r>
              <a:rPr lang="it" sz="1300"/>
              <a:t>A noticia de 1999 do Jornal Italiano “Il Giornale” que fala sobre o restauro de 1999 indica que a “Última Ceia” não é de Leonardo, isto foi dito por um Professor de uma Universidade da Califórnia dado que o mesmo diz que Da Vinci foi o autor da obra mas o mérito agora teria de ser dado a dois estudantes milaneses que foram os grandes responsáveis pelo restauro da mesma.</a:t>
            </a:r>
            <a:endParaRPr sz="1400">
              <a:solidFill>
                <a:schemeClr val="dk1"/>
              </a:solidFill>
            </a:endParaRPr>
          </a:p>
          <a:p>
            <a:pPr indent="0" lvl="0" marL="0" rtl="0" algn="l">
              <a:lnSpc>
                <a:spcPct val="115000"/>
              </a:lnSpc>
              <a:spcBef>
                <a:spcPts val="0"/>
              </a:spcBef>
              <a:spcAft>
                <a:spcPts val="0"/>
              </a:spcAft>
              <a:buNone/>
            </a:pPr>
            <a:r>
              <a:rPr lang="it" sz="1300"/>
              <a:t>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188" name="Google Shape;188;p31"/>
          <p:cNvSpPr txBox="1"/>
          <p:nvPr>
            <p:ph idx="1" type="body"/>
          </p:nvPr>
        </p:nvSpPr>
        <p:spPr>
          <a:xfrm>
            <a:off x="910050" y="902100"/>
            <a:ext cx="3387300" cy="7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«Il cenacolo non è di Leonardo»</a:t>
            </a:r>
            <a:endParaRPr sz="1400"/>
          </a:p>
          <a:p>
            <a:pPr indent="0" lvl="0" marL="0" rtl="0" algn="l">
              <a:spcBef>
                <a:spcPts val="0"/>
              </a:spcBef>
              <a:spcAft>
                <a:spcPts val="0"/>
              </a:spcAft>
              <a:buNone/>
            </a:pPr>
            <a:r>
              <a:rPr lang="it" sz="1400"/>
              <a:t>(O </a:t>
            </a:r>
            <a:r>
              <a:rPr lang="it" sz="1400"/>
              <a:t>cenáculo</a:t>
            </a:r>
            <a:r>
              <a:rPr lang="it" sz="1400"/>
              <a:t> não é de Leonardo)</a:t>
            </a:r>
            <a:endParaRPr sz="1500">
              <a:solidFill>
                <a:schemeClr val="dk1"/>
              </a:solidFill>
            </a:endParaRPr>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it" sz="1300"/>
              <a:t>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189" name="Google Shape;189;p31"/>
          <p:cNvPicPr preferRelativeResize="0"/>
          <p:nvPr/>
        </p:nvPicPr>
        <p:blipFill>
          <a:blip r:embed="rId3">
            <a:alphaModFix/>
          </a:blip>
          <a:stretch>
            <a:fillRect/>
          </a:stretch>
        </p:blipFill>
        <p:spPr>
          <a:xfrm>
            <a:off x="4470875" y="821675"/>
            <a:ext cx="4216680" cy="4074399"/>
          </a:xfrm>
          <a:prstGeom prst="rect">
            <a:avLst/>
          </a:prstGeom>
          <a:noFill/>
          <a:ln>
            <a:noFill/>
          </a:ln>
        </p:spPr>
      </p:pic>
      <p:sp>
        <p:nvSpPr>
          <p:cNvPr id="190" name="Google Shape;190;p31"/>
          <p:cNvSpPr txBox="1"/>
          <p:nvPr/>
        </p:nvSpPr>
        <p:spPr>
          <a:xfrm>
            <a:off x="5321675" y="4853800"/>
            <a:ext cx="2840400" cy="416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it" sz="700">
                <a:solidFill>
                  <a:schemeClr val="dk2"/>
                </a:solidFill>
              </a:rPr>
              <a:t>https://www.franuvolo.it/sito/doc/Rassegna/931</a:t>
            </a:r>
            <a:r>
              <a:rPr lang="it" sz="700">
                <a:solidFill>
                  <a:schemeClr val="dk2"/>
                </a:solidFill>
              </a:rPr>
              <a:t>.jpg</a:t>
            </a:r>
            <a:endParaRPr sz="700">
              <a:solidFill>
                <a:schemeClr val="dk2"/>
              </a:solidFill>
            </a:endParaRPr>
          </a:p>
          <a:p>
            <a:pPr indent="0" lvl="0" marL="0" rtl="0" algn="l">
              <a:spcBef>
                <a:spcPts val="0"/>
              </a:spcBef>
              <a:spcAft>
                <a:spcPts val="0"/>
              </a:spcAft>
              <a:buNone/>
            </a:pPr>
            <a:r>
              <a:t/>
            </a:r>
            <a:endParaRPr sz="7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body"/>
          </p:nvPr>
        </p:nvSpPr>
        <p:spPr>
          <a:xfrm>
            <a:off x="311700" y="1152475"/>
            <a:ext cx="8520600" cy="375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a:t>Escolhi como tema do meu trabalho “A Ú</a:t>
            </a:r>
            <a:r>
              <a:rPr lang="it"/>
              <a:t>ltima</a:t>
            </a:r>
            <a:r>
              <a:rPr lang="it"/>
              <a:t> Ceia” de Leonardo Da Vinci porque desde que vi o filme “O Código Da Vinci” de Dan Brown,foi uma das obras que me suscitou algum interesse, dada toda a especulação que existe sobre algumas das </a:t>
            </a:r>
            <a:r>
              <a:rPr lang="it"/>
              <a:t>particularidades</a:t>
            </a:r>
            <a:r>
              <a:rPr lang="it"/>
              <a:t> da obra. Dado isto quis saber um pouco mais e decidi então escolher como tema de trabalho “A Ú</a:t>
            </a:r>
            <a:r>
              <a:rPr lang="it"/>
              <a:t>ltima</a:t>
            </a:r>
            <a:r>
              <a:rPr lang="it"/>
              <a:t> Ceia”.</a:t>
            </a:r>
            <a:endParaRPr/>
          </a:p>
          <a:p>
            <a:pPr indent="0" lvl="0" marL="0" rtl="0" algn="l">
              <a:spcBef>
                <a:spcPts val="0"/>
              </a:spcBef>
              <a:spcAft>
                <a:spcPts val="0"/>
              </a:spcAft>
              <a:buNone/>
            </a:pPr>
            <a:r>
              <a:t/>
            </a:r>
            <a:endParaRPr/>
          </a:p>
          <a:p>
            <a:pPr indent="0" lvl="0" marL="0" rtl="0" algn="l">
              <a:spcBef>
                <a:spcPts val="1600"/>
              </a:spcBef>
              <a:spcAft>
                <a:spcPts val="1600"/>
              </a:spcAft>
              <a:buNone/>
            </a:pPr>
            <a:r>
              <a:rPr lang="it"/>
              <a:t> </a:t>
            </a:r>
            <a:endParaRPr/>
          </a:p>
        </p:txBody>
      </p:sp>
      <p:sp>
        <p:nvSpPr>
          <p:cNvPr id="65" name="Google Shape;65;p14"/>
          <p:cNvSpPr txBox="1"/>
          <p:nvPr>
            <p:ph type="title"/>
          </p:nvPr>
        </p:nvSpPr>
        <p:spPr>
          <a:xfrm>
            <a:off x="31170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“A Última Ceia” - Apresentação</a:t>
            </a:r>
            <a:endParaRPr b="1" sz="2500">
              <a:solidFill>
                <a:srgbClr val="B7B7B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Noticias sobre o restauro de 1999</a:t>
            </a:r>
            <a:endParaRPr b="1" sz="2500">
              <a:solidFill>
                <a:srgbClr val="B7B7B7"/>
              </a:solidFill>
            </a:endParaRPr>
          </a:p>
        </p:txBody>
      </p:sp>
      <p:sp>
        <p:nvSpPr>
          <p:cNvPr id="196" name="Google Shape;196;p32"/>
          <p:cNvSpPr txBox="1"/>
          <p:nvPr>
            <p:ph idx="1" type="body"/>
          </p:nvPr>
        </p:nvSpPr>
        <p:spPr>
          <a:xfrm>
            <a:off x="772800" y="912650"/>
            <a:ext cx="3799200" cy="7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a:t>
            </a:r>
            <a:r>
              <a:rPr lang="it" sz="1400"/>
              <a:t>Torna il Cenacolo con i suoi colori»</a:t>
            </a:r>
            <a:endParaRPr sz="1400"/>
          </a:p>
          <a:p>
            <a:pPr indent="0" lvl="0" marL="0" rtl="0" algn="l">
              <a:spcBef>
                <a:spcPts val="0"/>
              </a:spcBef>
              <a:spcAft>
                <a:spcPts val="0"/>
              </a:spcAft>
              <a:buNone/>
            </a:pPr>
            <a:r>
              <a:rPr lang="it" sz="1400"/>
              <a:t>(O cenáculo está de volta com suas cores)</a:t>
            </a:r>
            <a:endParaRPr sz="1400"/>
          </a:p>
          <a:p>
            <a:pPr indent="0" lvl="0" marL="0" rtl="0" algn="l">
              <a:spcBef>
                <a:spcPts val="0"/>
              </a:spcBef>
              <a:spcAft>
                <a:spcPts val="0"/>
              </a:spcAft>
              <a:buNone/>
            </a:pPr>
            <a:r>
              <a:t/>
            </a:r>
            <a:endParaRPr sz="14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it" sz="1300"/>
              <a:t>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197" name="Google Shape;197;p32"/>
          <p:cNvSpPr txBox="1"/>
          <p:nvPr>
            <p:ph idx="1" type="body"/>
          </p:nvPr>
        </p:nvSpPr>
        <p:spPr>
          <a:xfrm>
            <a:off x="469425" y="1922325"/>
            <a:ext cx="3276000" cy="182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t>●  A </a:t>
            </a:r>
            <a:r>
              <a:rPr lang="it" sz="1300"/>
              <a:t>notícia do Jornal Italiano “La Republica”de 16 de Março de 1999 fala que o restauro da “Última Ceia” custou cerca de 14 milhões de liras e demorou cerca de 20 anos a ser concluído. A obra iria estar disponível para visita do público a partir de 28 de Maio de 1999.</a:t>
            </a:r>
            <a:endParaRPr sz="1200">
              <a:solidFill>
                <a:schemeClr val="dk1"/>
              </a:solidFill>
            </a:endParaRPr>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it" sz="1300"/>
              <a:t> </a:t>
            </a:r>
            <a:endParaRPr b="1" sz="1300"/>
          </a:p>
          <a:p>
            <a:pPr indent="0" lvl="0" marL="0" rtl="0" algn="l">
              <a:lnSpc>
                <a:spcPct val="100000"/>
              </a:lnSpc>
              <a:spcBef>
                <a:spcPts val="0"/>
              </a:spcBef>
              <a:spcAft>
                <a:spcPts val="0"/>
              </a:spcAft>
              <a:buNone/>
            </a:pPr>
            <a:r>
              <a:t/>
            </a:r>
            <a:endParaRPr sz="7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198" name="Google Shape;198;p32"/>
          <p:cNvPicPr preferRelativeResize="0"/>
          <p:nvPr/>
        </p:nvPicPr>
        <p:blipFill>
          <a:blip r:embed="rId3">
            <a:alphaModFix/>
          </a:blip>
          <a:stretch>
            <a:fillRect/>
          </a:stretch>
        </p:blipFill>
        <p:spPr>
          <a:xfrm>
            <a:off x="4572000" y="1134400"/>
            <a:ext cx="4208339" cy="3223150"/>
          </a:xfrm>
          <a:prstGeom prst="rect">
            <a:avLst/>
          </a:prstGeom>
          <a:noFill/>
          <a:ln>
            <a:noFill/>
          </a:ln>
        </p:spPr>
      </p:pic>
      <p:sp>
        <p:nvSpPr>
          <p:cNvPr id="199" name="Google Shape;199;p32"/>
          <p:cNvSpPr txBox="1"/>
          <p:nvPr/>
        </p:nvSpPr>
        <p:spPr>
          <a:xfrm>
            <a:off x="5649000" y="4498100"/>
            <a:ext cx="21750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it" sz="700">
                <a:solidFill>
                  <a:schemeClr val="dk2"/>
                </a:solidFill>
              </a:rPr>
              <a:t>https://www.franuvolo.it/sito/doc/Rassegna/782.jpg</a:t>
            </a:r>
            <a:endParaRPr sz="700">
              <a:solidFill>
                <a:schemeClr val="dk2"/>
              </a:solidFill>
            </a:endParaRPr>
          </a:p>
          <a:p>
            <a:pPr indent="0" lvl="0" marL="0" rtl="0" algn="l">
              <a:spcBef>
                <a:spcPts val="0"/>
              </a:spcBef>
              <a:spcAft>
                <a:spcPts val="0"/>
              </a:spcAft>
              <a:buNone/>
            </a:pPr>
            <a:r>
              <a:t/>
            </a:r>
            <a:endParaRPr sz="7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205" name="Google Shape;205;p33"/>
          <p:cNvPicPr preferRelativeResize="0"/>
          <p:nvPr/>
        </p:nvPicPr>
        <p:blipFill>
          <a:blip r:embed="rId3">
            <a:alphaModFix/>
          </a:blip>
          <a:stretch>
            <a:fillRect/>
          </a:stretch>
        </p:blipFill>
        <p:spPr>
          <a:xfrm>
            <a:off x="110150" y="572700"/>
            <a:ext cx="6045675" cy="4476374"/>
          </a:xfrm>
          <a:prstGeom prst="rect">
            <a:avLst/>
          </a:prstGeom>
          <a:noFill/>
          <a:ln>
            <a:noFill/>
          </a:ln>
        </p:spPr>
      </p:pic>
      <p:pic>
        <p:nvPicPr>
          <p:cNvPr id="206" name="Google Shape;206;p33"/>
          <p:cNvPicPr preferRelativeResize="0"/>
          <p:nvPr/>
        </p:nvPicPr>
        <p:blipFill>
          <a:blip r:embed="rId4">
            <a:alphaModFix/>
          </a:blip>
          <a:stretch>
            <a:fillRect/>
          </a:stretch>
        </p:blipFill>
        <p:spPr>
          <a:xfrm>
            <a:off x="2306400" y="1999050"/>
            <a:ext cx="2081275" cy="572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4"/>
          <p:cNvPicPr preferRelativeResize="0"/>
          <p:nvPr/>
        </p:nvPicPr>
        <p:blipFill>
          <a:blip r:embed="rId3">
            <a:alphaModFix/>
          </a:blip>
          <a:stretch>
            <a:fillRect/>
          </a:stretch>
        </p:blipFill>
        <p:spPr>
          <a:xfrm>
            <a:off x="126700" y="572700"/>
            <a:ext cx="7990425" cy="4508651"/>
          </a:xfrm>
          <a:prstGeom prst="rect">
            <a:avLst/>
          </a:prstGeom>
          <a:noFill/>
          <a:ln>
            <a:noFill/>
          </a:ln>
        </p:spPr>
      </p:pic>
      <p:sp>
        <p:nvSpPr>
          <p:cNvPr id="212" name="Google Shape;212;p34"/>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213" name="Google Shape;213;p34"/>
          <p:cNvPicPr preferRelativeResize="0"/>
          <p:nvPr/>
        </p:nvPicPr>
        <p:blipFill>
          <a:blip r:embed="rId4">
            <a:alphaModFix/>
          </a:blip>
          <a:stretch>
            <a:fillRect/>
          </a:stretch>
        </p:blipFill>
        <p:spPr>
          <a:xfrm>
            <a:off x="3191900" y="1948875"/>
            <a:ext cx="2461150" cy="622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206125" y="54325"/>
            <a:ext cx="8520600" cy="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F</a:t>
            </a:r>
            <a:r>
              <a:rPr b="1" lang="it" sz="2500">
                <a:solidFill>
                  <a:srgbClr val="B7B7B7"/>
                </a:solidFill>
              </a:rPr>
              <a:t>actos curiosos sobre a obra</a:t>
            </a:r>
            <a:endParaRPr b="1" sz="2500">
              <a:solidFill>
                <a:srgbClr val="B7B7B7"/>
              </a:solidFill>
            </a:endParaRPr>
          </a:p>
          <a:p>
            <a:pPr indent="0" lvl="0" marL="0" rtl="0" algn="l">
              <a:spcBef>
                <a:spcPts val="0"/>
              </a:spcBef>
              <a:spcAft>
                <a:spcPts val="0"/>
              </a:spcAft>
              <a:buNone/>
            </a:pPr>
            <a:r>
              <a:t/>
            </a:r>
            <a:endParaRPr b="1" sz="2500">
              <a:solidFill>
                <a:srgbClr val="B7B7B7"/>
              </a:solidFill>
            </a:endParaRPr>
          </a:p>
        </p:txBody>
      </p:sp>
      <p:sp>
        <p:nvSpPr>
          <p:cNvPr id="219" name="Google Shape;219;p35"/>
          <p:cNvSpPr txBox="1"/>
          <p:nvPr>
            <p:ph idx="1" type="body"/>
          </p:nvPr>
        </p:nvSpPr>
        <p:spPr>
          <a:xfrm>
            <a:off x="134675" y="591450"/>
            <a:ext cx="4194600" cy="210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100"/>
              <a:t>●  </a:t>
            </a:r>
            <a:r>
              <a:rPr b="1" lang="it" sz="1100"/>
              <a:t>Maria Madalena: </a:t>
            </a:r>
            <a:endParaRPr b="1" sz="1100"/>
          </a:p>
          <a:p>
            <a:pPr indent="0" lvl="0" marL="114300" rtl="0" algn="l">
              <a:lnSpc>
                <a:spcPct val="115000"/>
              </a:lnSpc>
              <a:spcBef>
                <a:spcPts val="0"/>
              </a:spcBef>
              <a:spcAft>
                <a:spcPts val="0"/>
              </a:spcAft>
              <a:buNone/>
            </a:pPr>
            <a:r>
              <a:rPr lang="it" sz="1100"/>
              <a:t>Uma das grandes fontes de discórdia até hoje, a figura feminina sentada ao lado esquerdo de Jesus, segundo os manuscritos a figura que está ao seu lado esquerdo representa o apóstolo João, o apóstolo puro.  E no renascimento esta pureza era representada pela figura com traços femininos. Porém muitos acreditam que a figura trata-se de Maria Madalena.</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220" name="Google Shape;220;p35"/>
          <p:cNvSpPr txBox="1"/>
          <p:nvPr>
            <p:ph idx="1" type="body"/>
          </p:nvPr>
        </p:nvSpPr>
        <p:spPr>
          <a:xfrm>
            <a:off x="4571999" y="517525"/>
            <a:ext cx="4439700" cy="198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t>● </a:t>
            </a:r>
            <a:r>
              <a:rPr lang="it" sz="1100"/>
              <a:t> </a:t>
            </a:r>
            <a:r>
              <a:rPr b="1" lang="it" sz="1100"/>
              <a:t>Leonardo como Judas:</a:t>
            </a:r>
            <a:endParaRPr b="1" sz="1100"/>
          </a:p>
          <a:p>
            <a:pPr indent="0" lvl="0" marL="114300" rtl="0" algn="l">
              <a:lnSpc>
                <a:spcPct val="115000"/>
              </a:lnSpc>
              <a:spcBef>
                <a:spcPts val="0"/>
              </a:spcBef>
              <a:spcAft>
                <a:spcPts val="0"/>
              </a:spcAft>
              <a:buNone/>
            </a:pPr>
            <a:r>
              <a:rPr lang="it" sz="1100"/>
              <a:t>Muitos desconhecem, mas o artista colocou o seu auto-retrato na figura de Judas Tadeu.</a:t>
            </a:r>
            <a:endParaRPr sz="1100"/>
          </a:p>
          <a:p>
            <a:pPr indent="0" lvl="0" marL="11430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  </a:t>
            </a:r>
            <a:r>
              <a:rPr b="1" lang="it" sz="1100"/>
              <a:t>Ausências na obra:</a:t>
            </a:r>
            <a:endParaRPr b="1" sz="1100"/>
          </a:p>
          <a:p>
            <a:pPr indent="0" lvl="0" marL="114300" rtl="0" algn="l">
              <a:lnSpc>
                <a:spcPct val="115000"/>
              </a:lnSpc>
              <a:spcBef>
                <a:spcPts val="0"/>
              </a:spcBef>
              <a:spcAft>
                <a:spcPts val="0"/>
              </a:spcAft>
              <a:buNone/>
            </a:pPr>
            <a:r>
              <a:rPr lang="it" sz="1100"/>
              <a:t> Leonardo optou por não representar o símbolo máximo da aliança de Deus com os homens, O Santo Graal. Também é notada a falta do Cordeiro à mesa que era tradicional  na reunião da época.</a:t>
            </a:r>
            <a:endParaRPr sz="11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221" name="Google Shape;221;p35"/>
          <p:cNvPicPr preferRelativeResize="0"/>
          <p:nvPr/>
        </p:nvPicPr>
        <p:blipFill>
          <a:blip r:embed="rId3">
            <a:alphaModFix/>
          </a:blip>
          <a:stretch>
            <a:fillRect/>
          </a:stretch>
        </p:blipFill>
        <p:spPr>
          <a:xfrm>
            <a:off x="1630625" y="2433250"/>
            <a:ext cx="5517723" cy="26068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6"/>
          <p:cNvPicPr preferRelativeResize="0"/>
          <p:nvPr/>
        </p:nvPicPr>
        <p:blipFill>
          <a:blip r:embed="rId3">
            <a:alphaModFix/>
          </a:blip>
          <a:stretch>
            <a:fillRect/>
          </a:stretch>
        </p:blipFill>
        <p:spPr>
          <a:xfrm>
            <a:off x="295650" y="610650"/>
            <a:ext cx="7925449" cy="4478574"/>
          </a:xfrm>
          <a:prstGeom prst="rect">
            <a:avLst/>
          </a:prstGeom>
          <a:noFill/>
          <a:ln>
            <a:noFill/>
          </a:ln>
        </p:spPr>
      </p:pic>
      <p:pic>
        <p:nvPicPr>
          <p:cNvPr id="227" name="Google Shape;227;p36"/>
          <p:cNvPicPr preferRelativeResize="0"/>
          <p:nvPr/>
        </p:nvPicPr>
        <p:blipFill>
          <a:blip r:embed="rId4">
            <a:alphaModFix/>
          </a:blip>
          <a:stretch>
            <a:fillRect/>
          </a:stretch>
        </p:blipFill>
        <p:spPr>
          <a:xfrm>
            <a:off x="3102613" y="4286925"/>
            <a:ext cx="2039975" cy="674625"/>
          </a:xfrm>
          <a:prstGeom prst="rect">
            <a:avLst/>
          </a:prstGeom>
          <a:noFill/>
          <a:ln>
            <a:noFill/>
          </a:ln>
        </p:spPr>
      </p:pic>
      <p:sp>
        <p:nvSpPr>
          <p:cNvPr id="228" name="Google Shape;228;p36"/>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ph type="title"/>
          </p:nvPr>
        </p:nvSpPr>
        <p:spPr>
          <a:xfrm>
            <a:off x="206125" y="54325"/>
            <a:ext cx="8520600" cy="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Como posso visitar “A Última Ceia”?</a:t>
            </a:r>
            <a:endParaRPr b="1" sz="2500">
              <a:solidFill>
                <a:srgbClr val="B7B7B7"/>
              </a:solidFill>
            </a:endParaRPr>
          </a:p>
          <a:p>
            <a:pPr indent="0" lvl="0" marL="0" rtl="0" algn="l">
              <a:spcBef>
                <a:spcPts val="0"/>
              </a:spcBef>
              <a:spcAft>
                <a:spcPts val="0"/>
              </a:spcAft>
              <a:buNone/>
            </a:pPr>
            <a:r>
              <a:t/>
            </a:r>
            <a:endParaRPr b="1" sz="2500">
              <a:solidFill>
                <a:srgbClr val="B7B7B7"/>
              </a:solidFill>
            </a:endParaRPr>
          </a:p>
        </p:txBody>
      </p:sp>
      <p:sp>
        <p:nvSpPr>
          <p:cNvPr id="234" name="Google Shape;234;p37"/>
          <p:cNvSpPr txBox="1"/>
          <p:nvPr>
            <p:ph idx="1" type="body"/>
          </p:nvPr>
        </p:nvSpPr>
        <p:spPr>
          <a:xfrm>
            <a:off x="134675" y="591450"/>
            <a:ext cx="8935500" cy="248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100"/>
              <a:t>● ”</a:t>
            </a:r>
            <a:r>
              <a:rPr lang="it" sz="1100"/>
              <a:t>A Última Ceia” é certamente uma das atrações de maior interesse da cidade de Milão.</a:t>
            </a:r>
            <a:br>
              <a:rPr lang="it" sz="1100"/>
            </a:br>
            <a:endParaRPr sz="1100"/>
          </a:p>
          <a:p>
            <a:pPr indent="0" lvl="0" marL="0" rtl="0" algn="just">
              <a:lnSpc>
                <a:spcPct val="115000"/>
              </a:lnSpc>
              <a:spcBef>
                <a:spcPts val="0"/>
              </a:spcBef>
              <a:spcAft>
                <a:spcPts val="0"/>
              </a:spcAft>
              <a:buNone/>
            </a:pPr>
            <a:r>
              <a:rPr lang="it" sz="1100"/>
              <a:t>● Como a disponibilidade de ingressos é muito limitada, reservar com antecedência é considerado "obrigatório". Os ingressos para ver esta obra-prima podem ser reservados online, mas só são vendidos dentro de um pacote, portanto recomendamos combiná-lo com um audioguia de Milão .</a:t>
            </a:r>
            <a:br>
              <a:rPr lang="it" sz="1100"/>
            </a:br>
            <a:endParaRPr sz="1100"/>
          </a:p>
          <a:p>
            <a:pPr indent="0" lvl="0" marL="0" rtl="0" algn="just">
              <a:lnSpc>
                <a:spcPct val="115000"/>
              </a:lnSpc>
              <a:spcBef>
                <a:spcPts val="0"/>
              </a:spcBef>
              <a:spcAft>
                <a:spcPts val="0"/>
              </a:spcAft>
              <a:buNone/>
            </a:pPr>
            <a:r>
              <a:rPr lang="it" sz="1100"/>
              <a:t>● URL para Compra:</a:t>
            </a:r>
            <a:r>
              <a:rPr lang="it" sz="1100">
                <a:uFill>
                  <a:noFill/>
                </a:uFill>
                <a:hlinkClick r:id="rId3"/>
              </a:rPr>
              <a:t> https://www.milan-museum.com/br/reservar-bilhetes.php</a:t>
            </a:r>
            <a:br>
              <a:rPr lang="it" sz="1100"/>
            </a:br>
            <a:endParaRPr sz="1100"/>
          </a:p>
          <a:p>
            <a:pPr indent="0" lvl="0" marL="0" rtl="0" algn="just">
              <a:lnSpc>
                <a:spcPct val="115000"/>
              </a:lnSpc>
              <a:spcBef>
                <a:spcPts val="0"/>
              </a:spcBef>
              <a:spcAft>
                <a:spcPts val="0"/>
              </a:spcAft>
              <a:buNone/>
            </a:pPr>
            <a:r>
              <a:rPr lang="it" sz="1100"/>
              <a:t>● Para retirar os bilhetes têm que se apresentar 20 min. antes do horário da visita com o recibo do pagamento feito pela internet.</a:t>
            </a:r>
            <a:br>
              <a:rPr lang="it" sz="1100"/>
            </a:br>
            <a:endParaRPr sz="1100"/>
          </a:p>
          <a:p>
            <a:pPr indent="0" lvl="0" marL="0" rtl="0" algn="just">
              <a:lnSpc>
                <a:spcPct val="115000"/>
              </a:lnSpc>
              <a:spcBef>
                <a:spcPts val="0"/>
              </a:spcBef>
              <a:spcAft>
                <a:spcPts val="0"/>
              </a:spcAft>
              <a:buNone/>
            </a:pPr>
            <a:r>
              <a:rPr lang="it" sz="1100"/>
              <a:t>● A visita à obra é organizada em grupos de 25/30 pessoas que entram para admirara-la por 15 minutos</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235" name="Google Shape;235;p37"/>
          <p:cNvPicPr preferRelativeResize="0"/>
          <p:nvPr/>
        </p:nvPicPr>
        <p:blipFill>
          <a:blip r:embed="rId4">
            <a:alphaModFix/>
          </a:blip>
          <a:stretch>
            <a:fillRect/>
          </a:stretch>
        </p:blipFill>
        <p:spPr>
          <a:xfrm>
            <a:off x="3390175" y="2840350"/>
            <a:ext cx="5173400" cy="221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206125" y="54325"/>
            <a:ext cx="8520600" cy="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Porquê visitar “A Última Ceia”?</a:t>
            </a:r>
            <a:endParaRPr b="1" sz="2500">
              <a:solidFill>
                <a:srgbClr val="B7B7B7"/>
              </a:solidFill>
            </a:endParaRPr>
          </a:p>
        </p:txBody>
      </p:sp>
      <p:sp>
        <p:nvSpPr>
          <p:cNvPr id="241" name="Google Shape;241;p38"/>
          <p:cNvSpPr txBox="1"/>
          <p:nvPr>
            <p:ph idx="1" type="body"/>
          </p:nvPr>
        </p:nvSpPr>
        <p:spPr>
          <a:xfrm>
            <a:off x="134675" y="1025550"/>
            <a:ext cx="3687600" cy="293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t>● “</a:t>
            </a:r>
            <a:r>
              <a:rPr lang="it" sz="1400"/>
              <a:t>A Última Ceia” de Leonardo da Vinci é sem dúvidas uma das obras de arte mais importantes de todos os tempos, seja pelo seu caráter inovador , seja pelo impacto que teve sobre artistas de todas as épocas ou também pelo seu caráter religioso.</a:t>
            </a:r>
            <a:endParaRPr sz="21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242" name="Google Shape;242;p38"/>
          <p:cNvPicPr preferRelativeResize="0"/>
          <p:nvPr/>
        </p:nvPicPr>
        <p:blipFill>
          <a:blip r:embed="rId3">
            <a:alphaModFix/>
          </a:blip>
          <a:stretch>
            <a:fillRect/>
          </a:stretch>
        </p:blipFill>
        <p:spPr>
          <a:xfrm>
            <a:off x="4086325" y="1113400"/>
            <a:ext cx="4821276" cy="3215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9"/>
          <p:cNvPicPr preferRelativeResize="0"/>
          <p:nvPr/>
        </p:nvPicPr>
        <p:blipFill>
          <a:blip r:embed="rId3">
            <a:alphaModFix/>
          </a:blip>
          <a:stretch>
            <a:fillRect/>
          </a:stretch>
        </p:blipFill>
        <p:spPr>
          <a:xfrm>
            <a:off x="390675" y="383450"/>
            <a:ext cx="8674350" cy="4488525"/>
          </a:xfrm>
          <a:prstGeom prst="rect">
            <a:avLst/>
          </a:prstGeom>
          <a:noFill/>
          <a:ln>
            <a:noFill/>
          </a:ln>
        </p:spPr>
      </p:pic>
      <p:sp>
        <p:nvSpPr>
          <p:cNvPr id="248" name="Google Shape;248;p39"/>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249" name="Google Shape;249;p39"/>
          <p:cNvPicPr preferRelativeResize="0"/>
          <p:nvPr/>
        </p:nvPicPr>
        <p:blipFill>
          <a:blip r:embed="rId4">
            <a:alphaModFix/>
          </a:blip>
          <a:stretch>
            <a:fillRect/>
          </a:stretch>
        </p:blipFill>
        <p:spPr>
          <a:xfrm>
            <a:off x="4190175" y="2704275"/>
            <a:ext cx="1975950" cy="653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206125" y="54325"/>
            <a:ext cx="8520600" cy="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Reinterpretações da </a:t>
            </a:r>
            <a:r>
              <a:rPr b="1" lang="it" sz="2500">
                <a:solidFill>
                  <a:srgbClr val="B7B7B7"/>
                </a:solidFill>
              </a:rPr>
              <a:t>“Última Ceia”? </a:t>
            </a:r>
            <a:endParaRPr b="1" sz="2500">
              <a:solidFill>
                <a:srgbClr val="B7B7B7"/>
              </a:solidFill>
            </a:endParaRPr>
          </a:p>
        </p:txBody>
      </p:sp>
      <p:sp>
        <p:nvSpPr>
          <p:cNvPr id="255" name="Google Shape;255;p40"/>
          <p:cNvSpPr txBox="1"/>
          <p:nvPr>
            <p:ph idx="1" type="body"/>
          </p:nvPr>
        </p:nvSpPr>
        <p:spPr>
          <a:xfrm>
            <a:off x="109650" y="772150"/>
            <a:ext cx="8924700" cy="1263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t>● </a:t>
            </a:r>
            <a:r>
              <a:rPr b="1" lang="it" sz="1400"/>
              <a:t>Culinária-</a:t>
            </a:r>
            <a:r>
              <a:rPr lang="it" sz="1400"/>
              <a:t> Já é uma tradição da Semana Santa. Todos os anos, o Canal História desafia um chef a   reinterpretar gastronomicamente “A Última Ceia”. </a:t>
            </a:r>
            <a:br>
              <a:rPr lang="it" sz="1400"/>
            </a:br>
            <a:br>
              <a:rPr lang="it" sz="1400"/>
            </a:br>
            <a:r>
              <a:rPr b="1" lang="it" sz="1400"/>
              <a:t>A Reinterpretação do chef Bertílio Gomes.</a:t>
            </a:r>
            <a:endParaRPr b="1" sz="14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4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0" lvl="0" marL="114300" rtl="0" algn="l">
              <a:lnSpc>
                <a:spcPct val="115000"/>
              </a:lnSpc>
              <a:spcBef>
                <a:spcPts val="0"/>
              </a:spcBef>
              <a:spcAft>
                <a:spcPts val="0"/>
              </a:spcAft>
              <a:buNone/>
            </a:pPr>
            <a:r>
              <a:t/>
            </a:r>
            <a:endParaRPr sz="1100">
              <a:solidFill>
                <a:srgbClr val="000000"/>
              </a:solidFill>
            </a:endParaRPr>
          </a:p>
          <a:p>
            <a:pPr indent="0" lvl="0" marL="11430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a:p>
            <a:pPr indent="0" lvl="0" marL="0" rtl="0" algn="just">
              <a:lnSpc>
                <a:spcPct val="115000"/>
              </a:lnSpc>
              <a:spcBef>
                <a:spcPts val="0"/>
              </a:spcBef>
              <a:spcAft>
                <a:spcPts val="0"/>
              </a:spcAft>
              <a:buNone/>
            </a:pPr>
            <a:r>
              <a:t/>
            </a:r>
            <a:endParaRPr b="1" sz="1300">
              <a:solidFill>
                <a:srgbClr val="000000"/>
              </a:solidFill>
            </a:endParaRPr>
          </a:p>
          <a:p>
            <a:pPr indent="0" lvl="0" marL="0" rtl="0" algn="just">
              <a:lnSpc>
                <a:spcPct val="115000"/>
              </a:lnSpc>
              <a:spcBef>
                <a:spcPts val="0"/>
              </a:spcBef>
              <a:spcAft>
                <a:spcPts val="0"/>
              </a:spcAft>
              <a:buNone/>
            </a:pPr>
            <a:r>
              <a:t/>
            </a:r>
            <a:endParaRPr sz="1300">
              <a:solidFill>
                <a:srgbClr val="000000"/>
              </a:solidFill>
            </a:endParaRPr>
          </a:p>
          <a:p>
            <a:pPr indent="0" lvl="0" marL="0" rtl="0" algn="just">
              <a:lnSpc>
                <a:spcPct val="115000"/>
              </a:lnSpc>
              <a:spcBef>
                <a:spcPts val="0"/>
              </a:spcBef>
              <a:spcAft>
                <a:spcPts val="0"/>
              </a:spcAft>
              <a:buNone/>
            </a:pPr>
            <a:r>
              <a:t/>
            </a:r>
            <a:endParaRPr sz="1300">
              <a:solidFill>
                <a:srgbClr val="000000"/>
              </a:solidFill>
            </a:endParaRPr>
          </a:p>
          <a:p>
            <a:pPr indent="0" lvl="0" marL="0" rtl="0" algn="l">
              <a:lnSpc>
                <a:spcPct val="100000"/>
              </a:lnSpc>
              <a:spcBef>
                <a:spcPts val="0"/>
              </a:spcBef>
              <a:spcAft>
                <a:spcPts val="0"/>
              </a:spcAft>
              <a:buNone/>
            </a:pPr>
            <a:r>
              <a:t/>
            </a:r>
            <a:endParaRPr sz="1300">
              <a:solidFill>
                <a:srgbClr val="000000"/>
              </a:solidFill>
            </a:endParaRPr>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256" name="Google Shape;256;p40"/>
          <p:cNvSpPr txBox="1"/>
          <p:nvPr/>
        </p:nvSpPr>
        <p:spPr>
          <a:xfrm>
            <a:off x="5887950" y="2236075"/>
            <a:ext cx="3146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2"/>
                </a:solidFill>
              </a:rPr>
              <a:t>● </a:t>
            </a:r>
            <a:r>
              <a:rPr lang="it">
                <a:solidFill>
                  <a:schemeClr val="dk2"/>
                </a:solidFill>
              </a:rPr>
              <a:t>Os petiscos são maioritariamente vegetais, indo ao encontro dos hábitos alimentares daquela época e às tendências e necessidades de mudança de hábitos alimentares atuais, de forma a encontrar uma alimentação mais saudável e sustentável.</a:t>
            </a:r>
            <a:endParaRPr sz="1200">
              <a:solidFill>
                <a:schemeClr val="accent2"/>
              </a:solidFill>
              <a:latin typeface="Roboto"/>
              <a:ea typeface="Roboto"/>
              <a:cs typeface="Roboto"/>
              <a:sym typeface="Roboto"/>
            </a:endParaRPr>
          </a:p>
          <a:p>
            <a:pPr indent="0" lvl="0" marL="0" rtl="0" algn="l">
              <a:spcBef>
                <a:spcPts val="0"/>
              </a:spcBef>
              <a:spcAft>
                <a:spcPts val="0"/>
              </a:spcAft>
              <a:buNone/>
            </a:pPr>
            <a:r>
              <a:t/>
            </a:r>
            <a:endParaRPr/>
          </a:p>
        </p:txBody>
      </p:sp>
      <p:pic>
        <p:nvPicPr>
          <p:cNvPr id="257" name="Google Shape;257;p40"/>
          <p:cNvPicPr preferRelativeResize="0"/>
          <p:nvPr/>
        </p:nvPicPr>
        <p:blipFill>
          <a:blip r:embed="rId3">
            <a:alphaModFix/>
          </a:blip>
          <a:stretch>
            <a:fillRect/>
          </a:stretch>
        </p:blipFill>
        <p:spPr>
          <a:xfrm>
            <a:off x="109650" y="2035450"/>
            <a:ext cx="5622250" cy="2811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1"/>
          <p:cNvPicPr preferRelativeResize="0"/>
          <p:nvPr/>
        </p:nvPicPr>
        <p:blipFill>
          <a:blip r:embed="rId3">
            <a:alphaModFix/>
          </a:blip>
          <a:stretch>
            <a:fillRect/>
          </a:stretch>
        </p:blipFill>
        <p:spPr>
          <a:xfrm>
            <a:off x="227224" y="572699"/>
            <a:ext cx="7771673" cy="4572024"/>
          </a:xfrm>
          <a:prstGeom prst="rect">
            <a:avLst/>
          </a:prstGeom>
          <a:noFill/>
          <a:ln>
            <a:noFill/>
          </a:ln>
        </p:spPr>
      </p:pic>
      <p:sp>
        <p:nvSpPr>
          <p:cNvPr id="263" name="Google Shape;263;p41"/>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264" name="Google Shape;264;p41"/>
          <p:cNvPicPr preferRelativeResize="0"/>
          <p:nvPr/>
        </p:nvPicPr>
        <p:blipFill>
          <a:blip r:embed="rId4">
            <a:alphaModFix/>
          </a:blip>
          <a:stretch>
            <a:fillRect/>
          </a:stretch>
        </p:blipFill>
        <p:spPr>
          <a:xfrm>
            <a:off x="4147950" y="3126650"/>
            <a:ext cx="1975950" cy="65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49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Biografia de Leonardo Da</a:t>
            </a:r>
            <a:r>
              <a:rPr b="1" lang="it"/>
              <a:t> </a:t>
            </a:r>
            <a:r>
              <a:rPr b="1" lang="it" sz="2500">
                <a:solidFill>
                  <a:srgbClr val="B7B7B7"/>
                </a:solidFill>
              </a:rPr>
              <a:t>Vinci</a:t>
            </a:r>
            <a:endParaRPr b="1"/>
          </a:p>
        </p:txBody>
      </p:sp>
      <p:sp>
        <p:nvSpPr>
          <p:cNvPr id="71" name="Google Shape;71;p15"/>
          <p:cNvSpPr txBox="1"/>
          <p:nvPr>
            <p:ph idx="1" type="body"/>
          </p:nvPr>
        </p:nvSpPr>
        <p:spPr>
          <a:xfrm>
            <a:off x="79375" y="785450"/>
            <a:ext cx="4186500" cy="2128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sz="1300"/>
              <a:t>Leonardo Da Vinci nascido em 1452 numa aldeia perto de Florença com o nome de Vinci. Viveu com a mãe até os quatro anos e depois foi morar com o avô paterno. Ainda criança, revelou a vocação para o desenho e a pintura. Com 16 anos foi levado para Florença, para trabalhar como aprendiz no atelier do pintor e escultor florentino Andrea del Verrocchio.</a:t>
            </a:r>
            <a:endParaRPr/>
          </a:p>
        </p:txBody>
      </p:sp>
      <p:sp>
        <p:nvSpPr>
          <p:cNvPr id="72" name="Google Shape;72;p15"/>
          <p:cNvSpPr txBox="1"/>
          <p:nvPr>
            <p:ph idx="1" type="body"/>
          </p:nvPr>
        </p:nvSpPr>
        <p:spPr>
          <a:xfrm>
            <a:off x="79375" y="2977625"/>
            <a:ext cx="4186500" cy="2128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sz="1300"/>
              <a:t>Ficou maioritariamente conhecido pelas </a:t>
            </a:r>
            <a:r>
              <a:rPr lang="it" sz="1300"/>
              <a:t>várias</a:t>
            </a:r>
            <a:r>
              <a:rPr lang="it" sz="1300"/>
              <a:t> obras que produziu tais como a “Mona Lisa”, “ A Ú</a:t>
            </a:r>
            <a:r>
              <a:rPr lang="it" sz="1300"/>
              <a:t>ltima</a:t>
            </a:r>
            <a:r>
              <a:rPr lang="it" sz="1300"/>
              <a:t> Ceia” , “ A Virgem das Rochas”, é também sabido que muitas das suas obras se perderam ou até ficaram inacabadas e apenas mais 9 obras além das 3 mencionadas são conhecidas para o p</a:t>
            </a:r>
            <a:r>
              <a:rPr lang="it" sz="1300"/>
              <a:t>úblico</a:t>
            </a:r>
            <a:r>
              <a:rPr lang="it" sz="1300"/>
              <a:t> em geral.</a:t>
            </a:r>
            <a:endParaRPr sz="1300"/>
          </a:p>
        </p:txBody>
      </p:sp>
      <p:pic>
        <p:nvPicPr>
          <p:cNvPr id="73" name="Google Shape;73;p15"/>
          <p:cNvPicPr preferRelativeResize="0"/>
          <p:nvPr/>
        </p:nvPicPr>
        <p:blipFill>
          <a:blip r:embed="rId3">
            <a:alphaModFix/>
          </a:blip>
          <a:stretch>
            <a:fillRect/>
          </a:stretch>
        </p:blipFill>
        <p:spPr>
          <a:xfrm>
            <a:off x="5515925" y="203338"/>
            <a:ext cx="3006764" cy="47368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0" y="0"/>
            <a:ext cx="9144000" cy="11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Recriações da obra com personagens de vários “Universos”</a:t>
            </a:r>
            <a:endParaRPr b="1" sz="2400">
              <a:solidFill>
                <a:srgbClr val="B7B7B7"/>
              </a:solidFill>
            </a:endParaRPr>
          </a:p>
        </p:txBody>
      </p:sp>
      <p:pic>
        <p:nvPicPr>
          <p:cNvPr id="270" name="Google Shape;270;p42"/>
          <p:cNvPicPr preferRelativeResize="0"/>
          <p:nvPr/>
        </p:nvPicPr>
        <p:blipFill>
          <a:blip r:embed="rId3">
            <a:alphaModFix/>
          </a:blip>
          <a:stretch>
            <a:fillRect/>
          </a:stretch>
        </p:blipFill>
        <p:spPr>
          <a:xfrm>
            <a:off x="280275" y="667438"/>
            <a:ext cx="4291725" cy="2305100"/>
          </a:xfrm>
          <a:prstGeom prst="rect">
            <a:avLst/>
          </a:prstGeom>
          <a:noFill/>
          <a:ln>
            <a:noFill/>
          </a:ln>
        </p:spPr>
      </p:pic>
      <p:pic>
        <p:nvPicPr>
          <p:cNvPr id="271" name="Google Shape;271;p42"/>
          <p:cNvPicPr preferRelativeResize="0"/>
          <p:nvPr/>
        </p:nvPicPr>
        <p:blipFill>
          <a:blip r:embed="rId4">
            <a:alphaModFix/>
          </a:blip>
          <a:stretch>
            <a:fillRect/>
          </a:stretch>
        </p:blipFill>
        <p:spPr>
          <a:xfrm>
            <a:off x="2477251" y="3012550"/>
            <a:ext cx="4096350" cy="1993190"/>
          </a:xfrm>
          <a:prstGeom prst="rect">
            <a:avLst/>
          </a:prstGeom>
          <a:noFill/>
          <a:ln>
            <a:noFill/>
          </a:ln>
        </p:spPr>
      </p:pic>
      <p:pic>
        <p:nvPicPr>
          <p:cNvPr id="272" name="Google Shape;272;p42"/>
          <p:cNvPicPr preferRelativeResize="0"/>
          <p:nvPr/>
        </p:nvPicPr>
        <p:blipFill>
          <a:blip r:embed="rId5">
            <a:alphaModFix/>
          </a:blip>
          <a:stretch>
            <a:fillRect/>
          </a:stretch>
        </p:blipFill>
        <p:spPr>
          <a:xfrm>
            <a:off x="4572000" y="627425"/>
            <a:ext cx="4548035" cy="2385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3"/>
          <p:cNvPicPr preferRelativeResize="0"/>
          <p:nvPr/>
        </p:nvPicPr>
        <p:blipFill>
          <a:blip r:embed="rId3">
            <a:alphaModFix/>
          </a:blip>
          <a:stretch>
            <a:fillRect/>
          </a:stretch>
        </p:blipFill>
        <p:spPr>
          <a:xfrm>
            <a:off x="168925" y="466375"/>
            <a:ext cx="8182127" cy="4624324"/>
          </a:xfrm>
          <a:prstGeom prst="rect">
            <a:avLst/>
          </a:prstGeom>
          <a:noFill/>
          <a:ln>
            <a:noFill/>
          </a:ln>
        </p:spPr>
      </p:pic>
      <p:sp>
        <p:nvSpPr>
          <p:cNvPr id="278" name="Google Shape;278;p43"/>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279" name="Google Shape;279;p43"/>
          <p:cNvPicPr preferRelativeResize="0"/>
          <p:nvPr/>
        </p:nvPicPr>
        <p:blipFill>
          <a:blip r:embed="rId4">
            <a:alphaModFix/>
          </a:blip>
          <a:stretch>
            <a:fillRect/>
          </a:stretch>
        </p:blipFill>
        <p:spPr>
          <a:xfrm>
            <a:off x="3499550" y="2767650"/>
            <a:ext cx="1975950" cy="653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4"/>
          <p:cNvSpPr txBox="1"/>
          <p:nvPr>
            <p:ph type="title"/>
          </p:nvPr>
        </p:nvSpPr>
        <p:spPr>
          <a:xfrm>
            <a:off x="327325" y="200625"/>
            <a:ext cx="8373300" cy="8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Filmes em que “A Última Ceia” é retratada</a:t>
            </a:r>
            <a:endParaRPr b="1" sz="2400">
              <a:solidFill>
                <a:srgbClr val="B7B7B7"/>
              </a:solidFill>
            </a:endParaRPr>
          </a:p>
        </p:txBody>
      </p:sp>
      <p:sp>
        <p:nvSpPr>
          <p:cNvPr id="285" name="Google Shape;285;p44"/>
          <p:cNvSpPr txBox="1"/>
          <p:nvPr>
            <p:ph idx="1" type="body"/>
          </p:nvPr>
        </p:nvSpPr>
        <p:spPr>
          <a:xfrm>
            <a:off x="145250" y="814375"/>
            <a:ext cx="4827900" cy="411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t>● </a:t>
            </a:r>
            <a:r>
              <a:rPr b="1" lang="it" sz="1200"/>
              <a:t>A paixão de Cristo (2004)- </a:t>
            </a:r>
            <a:r>
              <a:rPr lang="it" sz="1200"/>
              <a:t>O filme retrata as últimas 12 horas da vida de Jesus de Nazaré antes de ser traído por Judas e posteriormente presos por soldados.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it" sz="1200"/>
              <a:t>● </a:t>
            </a:r>
            <a:r>
              <a:rPr b="1" lang="it" sz="1200"/>
              <a:t>Apóstolo Pedro e a Última Ceia (2012)- </a:t>
            </a:r>
            <a:r>
              <a:rPr lang="it" sz="1200"/>
              <a:t>Neste filme o apóstolo Pedro conta em detalhes um dos acontecimentos mais importantes da História da humanidade, a Última Ceia, na qual Jesus repartiu o pão, partilhou o vinho, lavou os pés dos presentes e anunciou a traição de um dos apóstolos.</a:t>
            </a:r>
            <a:endParaRPr sz="1200"/>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Clr>
                <a:schemeClr val="dk1"/>
              </a:buClr>
              <a:buSzPts val="1100"/>
              <a:buFont typeface="Arial"/>
              <a:buNone/>
            </a:pPr>
            <a:r>
              <a:rPr lang="it" sz="1200"/>
              <a:t>● </a:t>
            </a:r>
            <a:r>
              <a:rPr b="1" lang="it" sz="1200"/>
              <a:t>Código da Vinci(2006)- </a:t>
            </a:r>
            <a:r>
              <a:rPr lang="it" sz="1200"/>
              <a:t>O filme inspirado no livro com o mesmo nome retrata um conceituado simbologista que está em Paris para fazer uma palestra quando recebe a notícia que o velho curador do Louvre foi encontrado morto no museu do Louvre e um código indecifrável foi encontrado junto do cadáver. Na tentativa de decifrar o estranho código, Langdon e uma dotada criptologista, descobrem, uma série de pistas inscritas nas obras de Leonardo da Vinci, que o pintor engenhosamente disfarçou. </a:t>
            </a:r>
            <a:endParaRPr sz="12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286" name="Google Shape;286;p44"/>
          <p:cNvPicPr preferRelativeResize="0"/>
          <p:nvPr/>
        </p:nvPicPr>
        <p:blipFill>
          <a:blip r:embed="rId3">
            <a:alphaModFix/>
          </a:blip>
          <a:stretch>
            <a:fillRect/>
          </a:stretch>
        </p:blipFill>
        <p:spPr>
          <a:xfrm>
            <a:off x="5378975" y="878575"/>
            <a:ext cx="1624775" cy="1693165"/>
          </a:xfrm>
          <a:prstGeom prst="rect">
            <a:avLst/>
          </a:prstGeom>
          <a:noFill/>
          <a:ln>
            <a:noFill/>
          </a:ln>
        </p:spPr>
      </p:pic>
      <p:pic>
        <p:nvPicPr>
          <p:cNvPr id="287" name="Google Shape;287;p44"/>
          <p:cNvPicPr preferRelativeResize="0"/>
          <p:nvPr/>
        </p:nvPicPr>
        <p:blipFill>
          <a:blip r:embed="rId4">
            <a:alphaModFix/>
          </a:blip>
          <a:stretch>
            <a:fillRect/>
          </a:stretch>
        </p:blipFill>
        <p:spPr>
          <a:xfrm>
            <a:off x="7218992" y="1881462"/>
            <a:ext cx="1697983" cy="1983925"/>
          </a:xfrm>
          <a:prstGeom prst="rect">
            <a:avLst/>
          </a:prstGeom>
          <a:noFill/>
          <a:ln>
            <a:noFill/>
          </a:ln>
        </p:spPr>
      </p:pic>
      <p:pic>
        <p:nvPicPr>
          <p:cNvPr id="288" name="Google Shape;288;p44"/>
          <p:cNvPicPr preferRelativeResize="0"/>
          <p:nvPr/>
        </p:nvPicPr>
        <p:blipFill>
          <a:blip r:embed="rId5">
            <a:alphaModFix/>
          </a:blip>
          <a:stretch>
            <a:fillRect/>
          </a:stretch>
        </p:blipFill>
        <p:spPr>
          <a:xfrm>
            <a:off x="5378963" y="2948550"/>
            <a:ext cx="1624775" cy="19839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5"/>
          <p:cNvPicPr preferRelativeResize="0"/>
          <p:nvPr/>
        </p:nvPicPr>
        <p:blipFill>
          <a:blip r:embed="rId3">
            <a:alphaModFix/>
          </a:blip>
          <a:stretch>
            <a:fillRect/>
          </a:stretch>
        </p:blipFill>
        <p:spPr>
          <a:xfrm>
            <a:off x="227225" y="489200"/>
            <a:ext cx="7369299" cy="4654300"/>
          </a:xfrm>
          <a:prstGeom prst="rect">
            <a:avLst/>
          </a:prstGeom>
          <a:noFill/>
          <a:ln>
            <a:noFill/>
          </a:ln>
        </p:spPr>
      </p:pic>
      <p:sp>
        <p:nvSpPr>
          <p:cNvPr id="294" name="Google Shape;294;p45"/>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295" name="Google Shape;295;p45"/>
          <p:cNvPicPr preferRelativeResize="0"/>
          <p:nvPr/>
        </p:nvPicPr>
        <p:blipFill>
          <a:blip r:embed="rId4">
            <a:alphaModFix/>
          </a:blip>
          <a:stretch>
            <a:fillRect/>
          </a:stretch>
        </p:blipFill>
        <p:spPr>
          <a:xfrm>
            <a:off x="3066625" y="3876325"/>
            <a:ext cx="1975950" cy="653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116150" y="454125"/>
            <a:ext cx="8292024" cy="4629426"/>
          </a:xfrm>
          <a:prstGeom prst="rect">
            <a:avLst/>
          </a:prstGeom>
          <a:noFill/>
          <a:ln>
            <a:noFill/>
          </a:ln>
        </p:spPr>
      </p:pic>
      <p:sp>
        <p:nvSpPr>
          <p:cNvPr id="301" name="Google Shape;301;p46"/>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302" name="Google Shape;302;p46"/>
          <p:cNvPicPr preferRelativeResize="0"/>
          <p:nvPr/>
        </p:nvPicPr>
        <p:blipFill>
          <a:blip r:embed="rId4">
            <a:alphaModFix/>
          </a:blip>
          <a:stretch>
            <a:fillRect/>
          </a:stretch>
        </p:blipFill>
        <p:spPr>
          <a:xfrm>
            <a:off x="2728725" y="3908000"/>
            <a:ext cx="1975950" cy="653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7"/>
          <p:cNvPicPr preferRelativeResize="0"/>
          <p:nvPr/>
        </p:nvPicPr>
        <p:blipFill>
          <a:blip r:embed="rId3">
            <a:alphaModFix/>
          </a:blip>
          <a:stretch>
            <a:fillRect/>
          </a:stretch>
        </p:blipFill>
        <p:spPr>
          <a:xfrm>
            <a:off x="211175" y="422475"/>
            <a:ext cx="8212223" cy="4621426"/>
          </a:xfrm>
          <a:prstGeom prst="rect">
            <a:avLst/>
          </a:prstGeom>
          <a:noFill/>
          <a:ln>
            <a:noFill/>
          </a:ln>
        </p:spPr>
      </p:pic>
      <p:sp>
        <p:nvSpPr>
          <p:cNvPr id="308" name="Google Shape;308;p47"/>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309" name="Google Shape;309;p47"/>
          <p:cNvPicPr preferRelativeResize="0"/>
          <p:nvPr/>
        </p:nvPicPr>
        <p:blipFill>
          <a:blip r:embed="rId4">
            <a:alphaModFix/>
          </a:blip>
          <a:stretch>
            <a:fillRect/>
          </a:stretch>
        </p:blipFill>
        <p:spPr>
          <a:xfrm>
            <a:off x="2876550" y="4013600"/>
            <a:ext cx="1975950" cy="653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327325" y="200625"/>
            <a:ext cx="8373300" cy="8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Livro em que a obra serviu de inspiração</a:t>
            </a:r>
            <a:endParaRPr sz="2400">
              <a:solidFill>
                <a:srgbClr val="B7B7B7"/>
              </a:solidFill>
            </a:endParaRPr>
          </a:p>
        </p:txBody>
      </p:sp>
      <p:sp>
        <p:nvSpPr>
          <p:cNvPr id="315" name="Google Shape;315;p48"/>
          <p:cNvSpPr txBox="1"/>
          <p:nvPr>
            <p:ph idx="1" type="body"/>
          </p:nvPr>
        </p:nvSpPr>
        <p:spPr>
          <a:xfrm>
            <a:off x="198050" y="1632000"/>
            <a:ext cx="5113200" cy="227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t>●</a:t>
            </a:r>
            <a:r>
              <a:rPr lang="it" sz="1300"/>
              <a:t> </a:t>
            </a:r>
            <a:r>
              <a:rPr lang="it" sz="1300"/>
              <a:t>Neste livro os autores descrevem a hipótese que Jesus casou com Maria Madalena e teve um ou mais filhos e onde pelo menos um dos filhos emigrou para o que conhecemos agora ser o sul de França e aí se relacionou com alguém das famílias Nobres Francesas. Esta família iria eventualmente pertencer a uma sociedade secreta chamada de Priorado de Sião. Os autores deste livro também concluíram que o Santo Graal é uma representação do útero de Maria Madalena e a linhagem sagrada que ela deu à luz.</a:t>
            </a:r>
            <a:endParaRPr sz="115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316" name="Google Shape;316;p48"/>
          <p:cNvSpPr txBox="1"/>
          <p:nvPr>
            <p:ph idx="1" type="body"/>
          </p:nvPr>
        </p:nvSpPr>
        <p:spPr>
          <a:xfrm>
            <a:off x="477400" y="809075"/>
            <a:ext cx="4897200" cy="65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t>●</a:t>
            </a:r>
            <a:r>
              <a:rPr b="1" lang="it" sz="1300"/>
              <a:t>The Holy Blood and the Holy Grail-Michael Baigent, Richard Leigh and Henry Lincoln</a:t>
            </a:r>
            <a:endParaRPr b="1" sz="15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317" name="Google Shape;317;p48"/>
          <p:cNvPicPr preferRelativeResize="0"/>
          <p:nvPr/>
        </p:nvPicPr>
        <p:blipFill>
          <a:blip r:embed="rId3">
            <a:alphaModFix/>
          </a:blip>
          <a:stretch>
            <a:fillRect/>
          </a:stretch>
        </p:blipFill>
        <p:spPr>
          <a:xfrm>
            <a:off x="5431975" y="1197825"/>
            <a:ext cx="3585325" cy="3585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9"/>
          <p:cNvPicPr preferRelativeResize="0"/>
          <p:nvPr/>
        </p:nvPicPr>
        <p:blipFill>
          <a:blip r:embed="rId3">
            <a:alphaModFix/>
          </a:blip>
          <a:stretch>
            <a:fillRect/>
          </a:stretch>
        </p:blipFill>
        <p:spPr>
          <a:xfrm>
            <a:off x="70412" y="456500"/>
            <a:ext cx="8375025" cy="4687000"/>
          </a:xfrm>
          <a:prstGeom prst="rect">
            <a:avLst/>
          </a:prstGeom>
          <a:noFill/>
          <a:ln>
            <a:noFill/>
          </a:ln>
        </p:spPr>
      </p:pic>
      <p:sp>
        <p:nvSpPr>
          <p:cNvPr id="323" name="Google Shape;323;p49"/>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324" name="Google Shape;324;p49"/>
          <p:cNvPicPr preferRelativeResize="0"/>
          <p:nvPr/>
        </p:nvPicPr>
        <p:blipFill>
          <a:blip r:embed="rId4">
            <a:alphaModFix/>
          </a:blip>
          <a:stretch>
            <a:fillRect/>
          </a:stretch>
        </p:blipFill>
        <p:spPr>
          <a:xfrm>
            <a:off x="3077175" y="1226050"/>
            <a:ext cx="1975950" cy="653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0"/>
          <p:cNvSpPr txBox="1"/>
          <p:nvPr>
            <p:ph type="title"/>
          </p:nvPr>
        </p:nvSpPr>
        <p:spPr>
          <a:xfrm>
            <a:off x="327325" y="200625"/>
            <a:ext cx="8373300" cy="8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Recriação artística por outro artista</a:t>
            </a:r>
            <a:endParaRPr b="1" sz="2400">
              <a:solidFill>
                <a:srgbClr val="B7B7B7"/>
              </a:solidFill>
            </a:endParaRPr>
          </a:p>
        </p:txBody>
      </p:sp>
      <p:sp>
        <p:nvSpPr>
          <p:cNvPr id="330" name="Google Shape;330;p50"/>
          <p:cNvSpPr txBox="1"/>
          <p:nvPr>
            <p:ph idx="1" type="body"/>
          </p:nvPr>
        </p:nvSpPr>
        <p:spPr>
          <a:xfrm>
            <a:off x="145250" y="814375"/>
            <a:ext cx="3962100" cy="411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t>● </a:t>
            </a:r>
            <a:r>
              <a:rPr lang="it" sz="1400"/>
              <a:t>O pintor Francis Newton Souza fez uma reinterpretação da “Última Ceia” de Leonardo Da Vinci. O artista em 1990 fez esta pintura no seu estilo de arte moderna que desenvolveu com arte Moderna que era o seu costume nos últimos 40 anos fazendo assim uma reinterpretação da última ceia com um estilo bem diferente da original.</a:t>
            </a:r>
            <a:endParaRPr sz="14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331" name="Google Shape;331;p50"/>
          <p:cNvPicPr preferRelativeResize="0"/>
          <p:nvPr/>
        </p:nvPicPr>
        <p:blipFill>
          <a:blip r:embed="rId3">
            <a:alphaModFix/>
          </a:blip>
          <a:stretch>
            <a:fillRect/>
          </a:stretch>
        </p:blipFill>
        <p:spPr>
          <a:xfrm>
            <a:off x="4516800" y="826675"/>
            <a:ext cx="3962101" cy="409348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51"/>
          <p:cNvPicPr preferRelativeResize="0"/>
          <p:nvPr/>
        </p:nvPicPr>
        <p:blipFill>
          <a:blip r:embed="rId3">
            <a:alphaModFix/>
          </a:blip>
          <a:stretch>
            <a:fillRect/>
          </a:stretch>
        </p:blipFill>
        <p:spPr>
          <a:xfrm>
            <a:off x="73900" y="467100"/>
            <a:ext cx="8236298" cy="4612976"/>
          </a:xfrm>
          <a:prstGeom prst="rect">
            <a:avLst/>
          </a:prstGeom>
          <a:noFill/>
          <a:ln>
            <a:noFill/>
          </a:ln>
        </p:spPr>
      </p:pic>
      <p:sp>
        <p:nvSpPr>
          <p:cNvPr id="337" name="Google Shape;337;p51"/>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338" name="Google Shape;338;p51"/>
          <p:cNvPicPr preferRelativeResize="0"/>
          <p:nvPr/>
        </p:nvPicPr>
        <p:blipFill>
          <a:blip r:embed="rId4">
            <a:alphaModFix/>
          </a:blip>
          <a:stretch>
            <a:fillRect/>
          </a:stretch>
        </p:blipFill>
        <p:spPr>
          <a:xfrm>
            <a:off x="3742400" y="3295600"/>
            <a:ext cx="1975950" cy="653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149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Biografia de Leonardo Da</a:t>
            </a:r>
            <a:r>
              <a:rPr b="1" lang="it"/>
              <a:t> </a:t>
            </a:r>
            <a:r>
              <a:rPr b="1" lang="it" sz="2500">
                <a:solidFill>
                  <a:srgbClr val="B7B7B7"/>
                </a:solidFill>
              </a:rPr>
              <a:t>Vinci</a:t>
            </a:r>
            <a:endParaRPr b="1"/>
          </a:p>
        </p:txBody>
      </p:sp>
      <p:sp>
        <p:nvSpPr>
          <p:cNvPr id="79" name="Google Shape;79;p16"/>
          <p:cNvSpPr txBox="1"/>
          <p:nvPr>
            <p:ph idx="1" type="body"/>
          </p:nvPr>
        </p:nvSpPr>
        <p:spPr>
          <a:xfrm>
            <a:off x="100500" y="880475"/>
            <a:ext cx="3901200" cy="3522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sz="1300"/>
              <a:t>O pintor vem a falecer em Maio de 1519, mas sabe-se que passou o mês anterior à sua morte na cama rodeado por três das suas obras “A Mona Lisa”, “Santa Ana” - a obra que mais gostava e “São João Batista”.</a:t>
            </a:r>
            <a:endParaRPr sz="1300"/>
          </a:p>
          <a:p>
            <a:pPr indent="0" lvl="0" marL="45720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it" sz="1300"/>
              <a:t>Faleceu em França no Castelo de Cloux que se situava em Amboise. Foi sepultado no convento da Igreja de Saint Florentin também situado em Amboise.</a:t>
            </a:r>
            <a:endParaRPr sz="1100">
              <a:solidFill>
                <a:srgbClr val="333333"/>
              </a:solidFill>
            </a:endParaRPr>
          </a:p>
          <a:p>
            <a:pPr indent="0" lvl="0" marL="0" rtl="0" algn="l">
              <a:spcBef>
                <a:spcPts val="0"/>
              </a:spcBef>
              <a:spcAft>
                <a:spcPts val="0"/>
              </a:spcAft>
              <a:buNone/>
            </a:pPr>
            <a:r>
              <a:t/>
            </a:r>
            <a:endParaRPr sz="1300"/>
          </a:p>
        </p:txBody>
      </p:sp>
      <p:pic>
        <p:nvPicPr>
          <p:cNvPr id="80" name="Google Shape;80;p16"/>
          <p:cNvPicPr preferRelativeResize="0"/>
          <p:nvPr/>
        </p:nvPicPr>
        <p:blipFill>
          <a:blip r:embed="rId3">
            <a:alphaModFix/>
          </a:blip>
          <a:stretch>
            <a:fillRect/>
          </a:stretch>
        </p:blipFill>
        <p:spPr>
          <a:xfrm>
            <a:off x="5452825" y="513438"/>
            <a:ext cx="3086224" cy="41166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type="title"/>
          </p:nvPr>
        </p:nvSpPr>
        <p:spPr>
          <a:xfrm>
            <a:off x="31170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S</a:t>
            </a:r>
            <a:r>
              <a:rPr b="1" lang="it" sz="2500">
                <a:solidFill>
                  <a:srgbClr val="B7B7B7"/>
                </a:solidFill>
              </a:rPr>
              <a:t>creenshot da exposição no Artsteps</a:t>
            </a:r>
            <a:endParaRPr b="1" sz="2500">
              <a:solidFill>
                <a:srgbClr val="B7B7B7"/>
              </a:solidFill>
            </a:endParaRPr>
          </a:p>
        </p:txBody>
      </p:sp>
      <p:sp>
        <p:nvSpPr>
          <p:cNvPr id="344" name="Google Shape;344;p52"/>
          <p:cNvSpPr txBox="1"/>
          <p:nvPr/>
        </p:nvSpPr>
        <p:spPr>
          <a:xfrm>
            <a:off x="311700" y="4647750"/>
            <a:ext cx="7138800" cy="7719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72500"/>
              </a:lnSpc>
              <a:spcBef>
                <a:spcPts val="0"/>
              </a:spcBef>
              <a:spcAft>
                <a:spcPts val="0"/>
              </a:spcAft>
              <a:buClr>
                <a:schemeClr val="dk1"/>
              </a:buClr>
              <a:buSzPts val="1100"/>
              <a:buFont typeface="Arial"/>
              <a:buNone/>
            </a:pPr>
            <a:r>
              <a:rPr lang="it" u="sng">
                <a:solidFill>
                  <a:schemeClr val="hlink"/>
                </a:solidFill>
                <a:latin typeface="Oxygen"/>
                <a:ea typeface="Oxygen"/>
                <a:cs typeface="Oxygen"/>
                <a:sym typeface="Oxygen"/>
              </a:rPr>
              <a:t>https://www.artsteps.com/profile/623c3af5f0601308fb4fc47e</a:t>
            </a:r>
            <a:endParaRPr sz="1000">
              <a:solidFill>
                <a:srgbClr val="777777"/>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Oxygen"/>
              <a:ea typeface="Oxygen"/>
              <a:cs typeface="Oxygen"/>
              <a:sym typeface="Oxygen"/>
            </a:endParaRPr>
          </a:p>
        </p:txBody>
      </p:sp>
      <p:pic>
        <p:nvPicPr>
          <p:cNvPr id="345" name="Google Shape;345;p52"/>
          <p:cNvPicPr preferRelativeResize="0"/>
          <p:nvPr/>
        </p:nvPicPr>
        <p:blipFill>
          <a:blip r:embed="rId3">
            <a:alphaModFix/>
          </a:blip>
          <a:stretch>
            <a:fillRect/>
          </a:stretch>
        </p:blipFill>
        <p:spPr>
          <a:xfrm>
            <a:off x="357025" y="819363"/>
            <a:ext cx="6717998" cy="37788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3"/>
          <p:cNvSpPr txBox="1"/>
          <p:nvPr>
            <p:ph type="title"/>
          </p:nvPr>
        </p:nvSpPr>
        <p:spPr>
          <a:xfrm>
            <a:off x="206125" y="105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Conclusões e recomendações</a:t>
            </a:r>
            <a:endParaRPr b="1" sz="2400">
              <a:solidFill>
                <a:srgbClr val="B7B7B7"/>
              </a:solidFill>
            </a:endParaRPr>
          </a:p>
        </p:txBody>
      </p:sp>
      <p:sp>
        <p:nvSpPr>
          <p:cNvPr id="351" name="Google Shape;351;p53"/>
          <p:cNvSpPr txBox="1"/>
          <p:nvPr>
            <p:ph idx="1" type="body"/>
          </p:nvPr>
        </p:nvSpPr>
        <p:spPr>
          <a:xfrm>
            <a:off x="146550" y="773325"/>
            <a:ext cx="8850900" cy="411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500"/>
              <a:t>Com a realização deste trabalho conclui que “A Última Ceia” é uma das obras de arte mais apreciadas pela comunidade cristã, por todo o seu significado religioso dado que a obra representa a última refeição de Jesus antes de ser crucificado.</a:t>
            </a:r>
            <a:endParaRPr sz="1500"/>
          </a:p>
          <a:p>
            <a:pPr indent="0" lvl="0" marL="0" rtl="0" algn="l">
              <a:lnSpc>
                <a:spcPct val="115000"/>
              </a:lnSpc>
              <a:spcBef>
                <a:spcPts val="1600"/>
              </a:spcBef>
              <a:spcAft>
                <a:spcPts val="0"/>
              </a:spcAft>
              <a:buClr>
                <a:schemeClr val="dk1"/>
              </a:buClr>
              <a:buSzPts val="1100"/>
              <a:buFont typeface="Arial"/>
              <a:buNone/>
            </a:pPr>
            <a:r>
              <a:rPr lang="it" sz="1500"/>
              <a:t>Com toda a investigação que fiz consegui perceber que existem várias teorias da conspiração do significado de alguns elementos da obra criada por Leonardo Da Vinci, que o mesmo se pensava pertencer a uma sociedade secreta ligada à religião.</a:t>
            </a:r>
            <a:endParaRPr sz="1500"/>
          </a:p>
          <a:p>
            <a:pPr indent="0" lvl="0" marL="0" rtl="0" algn="l">
              <a:lnSpc>
                <a:spcPct val="115000"/>
              </a:lnSpc>
              <a:spcBef>
                <a:spcPts val="1600"/>
              </a:spcBef>
              <a:spcAft>
                <a:spcPts val="0"/>
              </a:spcAft>
              <a:buClr>
                <a:schemeClr val="dk1"/>
              </a:buClr>
              <a:buSzPts val="1100"/>
              <a:buFont typeface="Arial"/>
              <a:buNone/>
            </a:pPr>
            <a:r>
              <a:rPr lang="it" sz="1500"/>
              <a:t>Para quem goste de investigação e de teorias da conspiração principalmente relacionadas com a igreja recomendo que pesquisem um pouco sobre “A Última Ceia” e até mesmo ver algumas das obras cinematográficas partilhadas neste trabalho.</a:t>
            </a:r>
            <a:endParaRPr sz="1500"/>
          </a:p>
          <a:p>
            <a:pPr indent="0" lvl="0" marL="0" rtl="0" algn="l">
              <a:lnSpc>
                <a:spcPct val="115000"/>
              </a:lnSpc>
              <a:spcBef>
                <a:spcPts val="1600"/>
              </a:spcBef>
              <a:spcAft>
                <a:spcPts val="0"/>
              </a:spcAft>
              <a:buNone/>
            </a:pPr>
            <a:r>
              <a:t/>
            </a:r>
            <a:endParaRPr sz="14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95050" y="470825"/>
            <a:ext cx="8118172" cy="4592426"/>
          </a:xfrm>
          <a:prstGeom prst="rect">
            <a:avLst/>
          </a:prstGeom>
          <a:noFill/>
          <a:ln>
            <a:noFill/>
          </a:ln>
        </p:spPr>
      </p:pic>
      <p:pic>
        <p:nvPicPr>
          <p:cNvPr id="86" name="Google Shape;86;p17"/>
          <p:cNvPicPr preferRelativeResize="0"/>
          <p:nvPr/>
        </p:nvPicPr>
        <p:blipFill>
          <a:blip r:embed="rId4">
            <a:alphaModFix/>
          </a:blip>
          <a:stretch>
            <a:fillRect/>
          </a:stretch>
        </p:blipFill>
        <p:spPr>
          <a:xfrm>
            <a:off x="3081825" y="2693700"/>
            <a:ext cx="2039975" cy="674625"/>
          </a:xfrm>
          <a:prstGeom prst="rect">
            <a:avLst/>
          </a:prstGeom>
          <a:noFill/>
          <a:ln>
            <a:noFill/>
          </a:ln>
        </p:spPr>
      </p:pic>
      <p:sp>
        <p:nvSpPr>
          <p:cNvPr id="87" name="Google Shape;87;p17"/>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205150" y="18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A história e criação da “ A Última Ceia”</a:t>
            </a:r>
            <a:endParaRPr b="1" sz="2500">
              <a:solidFill>
                <a:srgbClr val="B7B7B7"/>
              </a:solidFill>
            </a:endParaRPr>
          </a:p>
        </p:txBody>
      </p:sp>
      <p:sp>
        <p:nvSpPr>
          <p:cNvPr id="93" name="Google Shape;93;p18"/>
          <p:cNvSpPr txBox="1"/>
          <p:nvPr>
            <p:ph idx="1" type="body"/>
          </p:nvPr>
        </p:nvSpPr>
        <p:spPr>
          <a:xfrm>
            <a:off x="184950" y="788363"/>
            <a:ext cx="8774100" cy="1036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it">
                <a:solidFill>
                  <a:schemeClr val="dk1"/>
                </a:solidFill>
              </a:rPr>
              <a:t>● </a:t>
            </a:r>
            <a:r>
              <a:rPr lang="it" sz="1700"/>
              <a:t>A obra “ A Última Ceia” de Leonardo Da Vinci é uma das pinturas mais famosas do mundo, foi pintada entre 1494 e 1498 e representa a “Última Ceia" de Jesus e seus apóstolos.</a:t>
            </a:r>
            <a:endParaRPr sz="1700"/>
          </a:p>
          <a:p>
            <a:pPr indent="0" lvl="0" marL="0" rtl="0" algn="just">
              <a:lnSpc>
                <a:spcPct val="115000"/>
              </a:lnSpc>
              <a:spcBef>
                <a:spcPts val="0"/>
              </a:spcBef>
              <a:spcAft>
                <a:spcPts val="0"/>
              </a:spcAft>
              <a:buClr>
                <a:schemeClr val="dk1"/>
              </a:buClr>
              <a:buSzPts val="1100"/>
              <a:buFont typeface="Arial"/>
              <a:buNone/>
            </a:pPr>
            <a:r>
              <a:t/>
            </a:r>
            <a:endParaRPr/>
          </a:p>
          <a:p>
            <a:pPr indent="0" lvl="0" marL="0" rtl="0" algn="just">
              <a:lnSpc>
                <a:spcPct val="115000"/>
              </a:lnSpc>
              <a:spcBef>
                <a:spcPts val="0"/>
              </a:spcBef>
              <a:spcAft>
                <a:spcPts val="0"/>
              </a:spcAft>
              <a:buNone/>
            </a:pPr>
            <a:r>
              <a:t/>
            </a:r>
            <a:endParaRPr/>
          </a:p>
        </p:txBody>
      </p:sp>
      <p:pic>
        <p:nvPicPr>
          <p:cNvPr id="94" name="Google Shape;94;p18"/>
          <p:cNvPicPr preferRelativeResize="0"/>
          <p:nvPr/>
        </p:nvPicPr>
        <p:blipFill>
          <a:blip r:embed="rId3">
            <a:alphaModFix/>
          </a:blip>
          <a:stretch>
            <a:fillRect/>
          </a:stretch>
        </p:blipFill>
        <p:spPr>
          <a:xfrm>
            <a:off x="1612513" y="1709550"/>
            <a:ext cx="5918974" cy="3109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95450" y="624600"/>
            <a:ext cx="4785900" cy="3894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t" sz="1100">
                <a:solidFill>
                  <a:schemeClr val="dk1"/>
                </a:solidFill>
              </a:rPr>
              <a:t>● </a:t>
            </a:r>
            <a:r>
              <a:rPr lang="it" sz="1200"/>
              <a:t>Para a criação desta obra, Leonardo realizou uma profunda investigação e produziu uma infinidade de desenhos preparatórios. Retratou a cena na parede do refeitório e foram encontrados traços de folhas metálicas de ouro e prata, comprovando a vontade do artista de criar figuras mais realistas com detalhes preciosos. </a:t>
            </a:r>
            <a:endParaRPr sz="1200"/>
          </a:p>
          <a:p>
            <a:pPr indent="0" lvl="0" marL="0" rtl="0" algn="just">
              <a:lnSpc>
                <a:spcPct val="115000"/>
              </a:lnSpc>
              <a:spcBef>
                <a:spcPts val="0"/>
              </a:spcBef>
              <a:spcAft>
                <a:spcPts val="0"/>
              </a:spcAft>
              <a:buNone/>
            </a:pPr>
            <a:r>
              <a:t/>
            </a:r>
            <a:endParaRPr sz="1200"/>
          </a:p>
          <a:p>
            <a:pPr indent="0" lvl="0" marL="0" rtl="0" algn="just">
              <a:lnSpc>
                <a:spcPct val="115000"/>
              </a:lnSpc>
              <a:spcBef>
                <a:spcPts val="0"/>
              </a:spcBef>
              <a:spcAft>
                <a:spcPts val="0"/>
              </a:spcAft>
              <a:buNone/>
            </a:pPr>
            <a:r>
              <a:rPr lang="it" sz="1100">
                <a:solidFill>
                  <a:schemeClr val="dk1"/>
                </a:solidFill>
              </a:rPr>
              <a:t>● </a:t>
            </a:r>
            <a:r>
              <a:rPr lang="it" sz="1200"/>
              <a:t>Fatores técnicos e </a:t>
            </a:r>
            <a:r>
              <a:rPr lang="it" sz="1200"/>
              <a:t>atmosféricos</a:t>
            </a:r>
            <a:r>
              <a:rPr lang="it" sz="1200"/>
              <a:t> contribuíram para a deterioração da obra, que precisou passar por diversas restaurações ao longo dos anos.</a:t>
            </a:r>
            <a:endParaRPr sz="1200"/>
          </a:p>
          <a:p>
            <a:pPr indent="0" lvl="0" marL="0" rtl="0" algn="l">
              <a:spcBef>
                <a:spcPts val="0"/>
              </a:spcBef>
              <a:spcAft>
                <a:spcPts val="1600"/>
              </a:spcAft>
              <a:buNone/>
            </a:pPr>
            <a:r>
              <a:t/>
            </a:r>
            <a:endParaRPr/>
          </a:p>
        </p:txBody>
      </p:sp>
      <p:sp>
        <p:nvSpPr>
          <p:cNvPr id="100" name="Google Shape;100;p19"/>
          <p:cNvSpPr txBox="1"/>
          <p:nvPr>
            <p:ph type="title"/>
          </p:nvPr>
        </p:nvSpPr>
        <p:spPr>
          <a:xfrm>
            <a:off x="95450" y="6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A história e criação da “ A Última Ceia”</a:t>
            </a:r>
            <a:endParaRPr b="1" sz="2500">
              <a:solidFill>
                <a:srgbClr val="B7B7B7"/>
              </a:solidFill>
            </a:endParaRPr>
          </a:p>
        </p:txBody>
      </p:sp>
      <p:pic>
        <p:nvPicPr>
          <p:cNvPr id="101" name="Google Shape;101;p19"/>
          <p:cNvPicPr preferRelativeResize="0"/>
          <p:nvPr/>
        </p:nvPicPr>
        <p:blipFill>
          <a:blip r:embed="rId3">
            <a:alphaModFix/>
          </a:blip>
          <a:stretch>
            <a:fillRect/>
          </a:stretch>
        </p:blipFill>
        <p:spPr>
          <a:xfrm>
            <a:off x="5647175" y="1031576"/>
            <a:ext cx="2968876" cy="3560776"/>
          </a:xfrm>
          <a:prstGeom prst="rect">
            <a:avLst/>
          </a:prstGeom>
          <a:noFill/>
          <a:ln>
            <a:noFill/>
          </a:ln>
        </p:spPr>
      </p:pic>
      <p:pic>
        <p:nvPicPr>
          <p:cNvPr id="102" name="Google Shape;102;p19"/>
          <p:cNvPicPr preferRelativeResize="0"/>
          <p:nvPr/>
        </p:nvPicPr>
        <p:blipFill>
          <a:blip r:embed="rId4">
            <a:alphaModFix/>
          </a:blip>
          <a:stretch>
            <a:fillRect/>
          </a:stretch>
        </p:blipFill>
        <p:spPr>
          <a:xfrm>
            <a:off x="1296825" y="2571750"/>
            <a:ext cx="3663625" cy="2505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396325" y="386375"/>
            <a:ext cx="8668698" cy="4485600"/>
          </a:xfrm>
          <a:prstGeom prst="rect">
            <a:avLst/>
          </a:prstGeom>
          <a:noFill/>
          <a:ln>
            <a:noFill/>
          </a:ln>
        </p:spPr>
      </p:pic>
      <p:sp>
        <p:nvSpPr>
          <p:cNvPr id="112" name="Google Shape;112;p21"/>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113" name="Google Shape;113;p21"/>
          <p:cNvPicPr preferRelativeResize="0"/>
          <p:nvPr/>
        </p:nvPicPr>
        <p:blipFill>
          <a:blip r:embed="rId4">
            <a:alphaModFix/>
          </a:blip>
          <a:stretch>
            <a:fillRect/>
          </a:stretch>
        </p:blipFill>
        <p:spPr>
          <a:xfrm>
            <a:off x="4190175" y="2704275"/>
            <a:ext cx="1975950" cy="653450"/>
          </a:xfrm>
          <a:prstGeom prst="rect">
            <a:avLst/>
          </a:prstGeom>
          <a:noFill/>
          <a:ln>
            <a:noFill/>
          </a:ln>
        </p:spPr>
      </p:pic>
      <p:pic>
        <p:nvPicPr>
          <p:cNvPr id="114" name="Google Shape;114;p21"/>
          <p:cNvPicPr preferRelativeResize="0"/>
          <p:nvPr/>
        </p:nvPicPr>
        <p:blipFill>
          <a:blip r:embed="rId4">
            <a:alphaModFix/>
          </a:blip>
          <a:stretch>
            <a:fillRect/>
          </a:stretch>
        </p:blipFill>
        <p:spPr>
          <a:xfrm>
            <a:off x="4190163" y="3357725"/>
            <a:ext cx="2039975" cy="674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